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9" r:id="rId12"/>
    <p:sldId id="266" r:id="rId13"/>
    <p:sldId id="267"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DejaVu Serif Bold" panose="020B0604020202020204" charset="0"/>
      <p:regular r:id="rId19"/>
    </p:embeddedFont>
    <p:embeddedFont>
      <p:font typeface="DM Sans" pitchFamily="2" charset="0"/>
      <p:regular r:id="rId20"/>
      <p:bold r:id="rId21"/>
      <p:italic r:id="rId22"/>
      <p:boldItalic r:id="rId23"/>
    </p:embeddedFont>
    <p:embeddedFont>
      <p:font typeface="DM Sans Bold" charset="0"/>
      <p:regular r:id="rId24"/>
    </p:embeddedFont>
    <p:embeddedFont>
      <p:font typeface="Montserrat Classic Bold" panose="020B0604020202020204" charset="0"/>
      <p:regular r:id="rId25"/>
    </p:embeddedFont>
    <p:embeddedFont>
      <p:font typeface="Oswald Bold" panose="020B0604020202020204" charset="0"/>
      <p:regular r:id="rId26"/>
    </p:embeddedFont>
    <p:embeddedFont>
      <p:font typeface="Times New Roman" panose="02020603050405020304" pitchFamily="18" charset="0"/>
      <p:regular r:id="rId27"/>
    </p:embeddedFont>
    <p:embeddedFont>
      <p:font typeface="Times New Roman Bold" panose="02020803070505020304" pitchFamily="18" charset="0"/>
      <p:regular r:id="rId28"/>
      <p:bold r:id="rId29"/>
    </p:embeddedFont>
    <p:embeddedFont>
      <p:font typeface="Times New Roman Bold Italics"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427"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7659121">
            <a:off x="15884787" y="1497003"/>
            <a:ext cx="7629294" cy="782856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258071" y="-4629150"/>
            <a:ext cx="9022634" cy="9258300"/>
          </a:xfrm>
          <a:prstGeom prst="rect">
            <a:avLst/>
          </a:prstGeom>
        </p:spPr>
      </p:pic>
      <p:grpSp>
        <p:nvGrpSpPr>
          <p:cNvPr id="5" name="Group 5"/>
          <p:cNvGrpSpPr/>
          <p:nvPr/>
        </p:nvGrpSpPr>
        <p:grpSpPr>
          <a:xfrm>
            <a:off x="4701670" y="793833"/>
            <a:ext cx="9815307" cy="5283631"/>
            <a:chOff x="0" y="0"/>
            <a:chExt cx="1895495" cy="1020355"/>
          </a:xfrm>
        </p:grpSpPr>
        <p:sp>
          <p:nvSpPr>
            <p:cNvPr id="6" name="Freeform 6"/>
            <p:cNvSpPr/>
            <p:nvPr/>
          </p:nvSpPr>
          <p:spPr>
            <a:xfrm>
              <a:off x="0" y="0"/>
              <a:ext cx="1895495" cy="1020355"/>
            </a:xfrm>
            <a:custGeom>
              <a:avLst/>
              <a:gdLst/>
              <a:ahLst/>
              <a:cxnLst/>
              <a:rect l="l" t="t" r="r" b="b"/>
              <a:pathLst>
                <a:path w="1895495" h="1020355">
                  <a:moveTo>
                    <a:pt x="0" y="0"/>
                  </a:moveTo>
                  <a:lnTo>
                    <a:pt x="1895495" y="0"/>
                  </a:lnTo>
                  <a:lnTo>
                    <a:pt x="1895495" y="1020355"/>
                  </a:lnTo>
                  <a:lnTo>
                    <a:pt x="0" y="1020355"/>
                  </a:lnTo>
                  <a:close/>
                </a:path>
              </a:pathLst>
            </a:custGeom>
            <a:solidFill>
              <a:srgbClr val="000000">
                <a:alpha val="0"/>
              </a:srgbClr>
            </a:solidFill>
            <a:ln w="38100">
              <a:solidFill>
                <a:srgbClr val="000000"/>
              </a:solidFill>
            </a:ln>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8" name="Picture 8"/>
          <p:cNvPicPr>
            <a:picLocks noChangeAspect="1"/>
          </p:cNvPicPr>
          <p:nvPr/>
        </p:nvPicPr>
        <p:blipFill>
          <a:blip r:embed="rId5"/>
          <a:srcRect/>
          <a:stretch>
            <a:fillRect/>
          </a:stretch>
        </p:blipFill>
        <p:spPr>
          <a:xfrm>
            <a:off x="4701670" y="793833"/>
            <a:ext cx="10110948" cy="5283631"/>
          </a:xfrm>
          <a:prstGeom prst="rect">
            <a:avLst/>
          </a:prstGeom>
        </p:spPr>
      </p:pic>
      <p:sp>
        <p:nvSpPr>
          <p:cNvPr id="9" name="TextBox 9"/>
          <p:cNvSpPr txBox="1"/>
          <p:nvPr/>
        </p:nvSpPr>
        <p:spPr>
          <a:xfrm>
            <a:off x="4701670" y="6411815"/>
            <a:ext cx="10110948" cy="841873"/>
          </a:xfrm>
          <a:prstGeom prst="rect">
            <a:avLst/>
          </a:prstGeom>
        </p:spPr>
        <p:txBody>
          <a:bodyPr lIns="0" tIns="0" rIns="0" bIns="0" rtlCol="0" anchor="t">
            <a:spAutoFit/>
          </a:bodyPr>
          <a:lstStyle/>
          <a:p>
            <a:pPr algn="ctr">
              <a:lnSpc>
                <a:spcPts val="6815"/>
              </a:lnSpc>
              <a:spcBef>
                <a:spcPct val="0"/>
              </a:spcBef>
            </a:pPr>
            <a:r>
              <a:rPr lang="en-US" sz="4938" spc="484">
                <a:solidFill>
                  <a:srgbClr val="231F20"/>
                </a:solidFill>
                <a:latin typeface="Montserrat Classic Bold"/>
              </a:rPr>
              <a:t>QUẢN LÝ BLOG CÁ NHÂN</a:t>
            </a:r>
          </a:p>
        </p:txBody>
      </p:sp>
      <p:sp>
        <p:nvSpPr>
          <p:cNvPr id="10" name="TextBox 10"/>
          <p:cNvSpPr txBox="1"/>
          <p:nvPr/>
        </p:nvSpPr>
        <p:spPr>
          <a:xfrm>
            <a:off x="0" y="7626140"/>
            <a:ext cx="10579298" cy="2194135"/>
          </a:xfrm>
          <a:prstGeom prst="rect">
            <a:avLst/>
          </a:prstGeom>
        </p:spPr>
        <p:txBody>
          <a:bodyPr lIns="0" tIns="0" rIns="0" bIns="0" rtlCol="0" anchor="t">
            <a:spAutoFit/>
          </a:bodyPr>
          <a:lstStyle/>
          <a:p>
            <a:pPr algn="just">
              <a:lnSpc>
                <a:spcPts val="4464"/>
              </a:lnSpc>
            </a:pPr>
            <a:r>
              <a:rPr lang="en-US" sz="3235" spc="317">
                <a:solidFill>
                  <a:srgbClr val="231F20"/>
                </a:solidFill>
                <a:latin typeface="Montserrat Classic Bold"/>
              </a:rPr>
              <a:t>GVHD: TRƯƠNG VĨNH LINH</a:t>
            </a:r>
          </a:p>
          <a:p>
            <a:pPr algn="just">
              <a:lnSpc>
                <a:spcPts val="4464"/>
              </a:lnSpc>
            </a:pPr>
            <a:endParaRPr lang="en-US" sz="3235" spc="317">
              <a:solidFill>
                <a:srgbClr val="231F20"/>
              </a:solidFill>
              <a:latin typeface="Montserrat Classic Bold"/>
            </a:endParaRPr>
          </a:p>
          <a:p>
            <a:pPr algn="just">
              <a:lnSpc>
                <a:spcPts val="4326"/>
              </a:lnSpc>
            </a:pPr>
            <a:r>
              <a:rPr lang="en-US" sz="3135" spc="307">
                <a:solidFill>
                  <a:srgbClr val="231F20"/>
                </a:solidFill>
                <a:latin typeface="Montserrat Classic Bold"/>
              </a:rPr>
              <a:t>SINH VIÊN THỰC HIỆN: NGUYỄN THANH NAM </a:t>
            </a:r>
          </a:p>
          <a:p>
            <a:pPr algn="ctr">
              <a:lnSpc>
                <a:spcPts val="4326"/>
              </a:lnSpc>
              <a:spcBef>
                <a:spcPct val="0"/>
              </a:spcBef>
            </a:pPr>
            <a:r>
              <a:rPr lang="en-US" sz="3135" spc="307">
                <a:solidFill>
                  <a:srgbClr val="231F20"/>
                </a:solidFill>
                <a:latin typeface="Montserrat Classic Bold"/>
              </a:rPr>
              <a:t>                                      TRẦN QUỐC KHÁNH</a:t>
            </a:r>
          </a:p>
        </p:txBody>
      </p:sp>
      <p:sp>
        <p:nvSpPr>
          <p:cNvPr id="11" name="TextBox 11"/>
          <p:cNvSpPr txBox="1"/>
          <p:nvPr/>
        </p:nvSpPr>
        <p:spPr>
          <a:xfrm>
            <a:off x="13239566" y="9619226"/>
            <a:ext cx="5048434" cy="667774"/>
          </a:xfrm>
          <a:prstGeom prst="rect">
            <a:avLst/>
          </a:prstGeom>
        </p:spPr>
        <p:txBody>
          <a:bodyPr lIns="0" tIns="0" rIns="0" bIns="0" rtlCol="0" anchor="t">
            <a:spAutoFit/>
          </a:bodyPr>
          <a:lstStyle/>
          <a:p>
            <a:pPr algn="just">
              <a:lnSpc>
                <a:spcPts val="5412"/>
              </a:lnSpc>
              <a:spcBef>
                <a:spcPct val="0"/>
              </a:spcBef>
            </a:pPr>
            <a:r>
              <a:rPr lang="en-US" sz="3921" spc="384">
                <a:solidFill>
                  <a:srgbClr val="231F20"/>
                </a:solidFill>
                <a:latin typeface="Montserrat Classic Bold"/>
              </a:rPr>
              <a:t>LỚP: DHKHDL16A</a:t>
            </a:r>
          </a:p>
        </p:txBody>
      </p:sp>
      <p:sp>
        <p:nvSpPr>
          <p:cNvPr id="12" name="TextBox 12"/>
          <p:cNvSpPr txBox="1"/>
          <p:nvPr/>
        </p:nvSpPr>
        <p:spPr>
          <a:xfrm>
            <a:off x="13849886" y="742950"/>
            <a:ext cx="2676481" cy="2754775"/>
          </a:xfrm>
          <a:prstGeom prst="rect">
            <a:avLst/>
          </a:prstGeom>
        </p:spPr>
        <p:txBody>
          <a:bodyPr lIns="0" tIns="0" rIns="0" bIns="0" rtlCol="0" anchor="t">
            <a:spAutoFit/>
          </a:bodyPr>
          <a:lstStyle/>
          <a:p>
            <a:pPr algn="ctr">
              <a:lnSpc>
                <a:spcPts val="22538"/>
              </a:lnSpc>
              <a:spcBef>
                <a:spcPct val="0"/>
              </a:spcBef>
            </a:pPr>
            <a:r>
              <a:rPr lang="en-US" sz="16332" spc="1600">
                <a:solidFill>
                  <a:srgbClr val="231F20"/>
                </a:solidFill>
                <a:latin typeface="Montserrat Classic Bold"/>
              </a:rPr>
              <a:t>21</a:t>
            </a:r>
          </a:p>
        </p:txBody>
      </p:sp>
      <p:sp>
        <p:nvSpPr>
          <p:cNvPr id="13" name="TextBox 13"/>
          <p:cNvSpPr txBox="1"/>
          <p:nvPr/>
        </p:nvSpPr>
        <p:spPr>
          <a:xfrm>
            <a:off x="5289649" y="147774"/>
            <a:ext cx="8412242" cy="646059"/>
          </a:xfrm>
          <a:prstGeom prst="rect">
            <a:avLst/>
          </a:prstGeom>
        </p:spPr>
        <p:txBody>
          <a:bodyPr lIns="0" tIns="0" rIns="0" bIns="0" rtlCol="0" anchor="t">
            <a:spAutoFit/>
          </a:bodyPr>
          <a:lstStyle/>
          <a:p>
            <a:pPr algn="just">
              <a:lnSpc>
                <a:spcPts val="5274"/>
              </a:lnSpc>
              <a:spcBef>
                <a:spcPct val="0"/>
              </a:spcBef>
            </a:pPr>
            <a:r>
              <a:rPr lang="en-US" sz="3821" spc="374">
                <a:solidFill>
                  <a:srgbClr val="231F20"/>
                </a:solidFill>
                <a:latin typeface="Montserrat Classic Bold"/>
              </a:rPr>
              <a:t>MÔN: PHÁT TRIỂN ỨNG DỤNG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43777" y="-10110999"/>
            <a:ext cx="15841853" cy="16255633"/>
          </a:xfrm>
          <a:prstGeom prst="rect">
            <a:avLst/>
          </a:prstGeom>
        </p:spPr>
      </p:pic>
      <p:sp>
        <p:nvSpPr>
          <p:cNvPr id="3" name="TextBox 3"/>
          <p:cNvSpPr txBox="1"/>
          <p:nvPr/>
        </p:nvSpPr>
        <p:spPr>
          <a:xfrm>
            <a:off x="5410200" y="4789327"/>
            <a:ext cx="12461554" cy="1355307"/>
          </a:xfrm>
          <a:prstGeom prst="rect">
            <a:avLst/>
          </a:prstGeom>
        </p:spPr>
        <p:txBody>
          <a:bodyPr wrap="square" lIns="0" tIns="0" rIns="0" bIns="0" rtlCol="0" anchor="t">
            <a:spAutoFit/>
          </a:bodyPr>
          <a:lstStyle/>
          <a:p>
            <a:pPr>
              <a:lnSpc>
                <a:spcPts val="11465"/>
              </a:lnSpc>
            </a:pPr>
            <a:r>
              <a:rPr lang="en-US" sz="8307" spc="814">
                <a:solidFill>
                  <a:srgbClr val="FFFFFF"/>
                </a:solidFill>
                <a:latin typeface="Oswald Bold"/>
              </a:rPr>
              <a:t>DEMO</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47294" y="-3843198"/>
            <a:ext cx="15841853" cy="1625563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43777" y="-10110999"/>
            <a:ext cx="15841853" cy="16255633"/>
          </a:xfrm>
          <a:prstGeom prst="rect">
            <a:avLst/>
          </a:prstGeom>
        </p:spPr>
      </p:pic>
      <p:sp>
        <p:nvSpPr>
          <p:cNvPr id="3" name="TextBox 3"/>
          <p:cNvSpPr txBox="1"/>
          <p:nvPr/>
        </p:nvSpPr>
        <p:spPr>
          <a:xfrm>
            <a:off x="4113322" y="895350"/>
            <a:ext cx="10632754" cy="1391230"/>
          </a:xfrm>
          <a:prstGeom prst="rect">
            <a:avLst/>
          </a:prstGeom>
        </p:spPr>
        <p:txBody>
          <a:bodyPr lIns="0" tIns="0" rIns="0" bIns="0" rtlCol="0" anchor="t">
            <a:spAutoFit/>
          </a:bodyPr>
          <a:lstStyle/>
          <a:p>
            <a:pPr marL="0" marR="0" lvl="0" indent="0" algn="l" defTabSz="914400" rtl="0" eaLnBrk="1" fontAlgn="auto" latinLnBrk="0" hangingPunct="1">
              <a:lnSpc>
                <a:spcPts val="11465"/>
              </a:lnSpc>
              <a:spcBef>
                <a:spcPts val="0"/>
              </a:spcBef>
              <a:spcAft>
                <a:spcPts val="0"/>
              </a:spcAft>
              <a:buClrTx/>
              <a:buSzTx/>
              <a:buFontTx/>
              <a:buNone/>
              <a:tabLst/>
              <a:defRPr/>
            </a:pPr>
            <a:r>
              <a:rPr kumimoji="0" lang="en-US" sz="8307" b="0" i="0" u="none" strike="noStrike" kern="1200" cap="none" spc="814" normalizeH="0" baseline="0" noProof="0">
                <a:ln>
                  <a:noFill/>
                </a:ln>
                <a:solidFill>
                  <a:srgbClr val="FFFFFF"/>
                </a:solidFill>
                <a:effectLst/>
                <a:uLnTx/>
                <a:uFillTx/>
                <a:latin typeface="Oswald Bold"/>
                <a:ea typeface="+mn-ea"/>
                <a:cs typeface="+mn-cs"/>
              </a:rPr>
              <a:t>PHẦN 3: KẾT LUẬN</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47294" y="-3843198"/>
            <a:ext cx="15841853" cy="16255633"/>
          </a:xfrm>
          <a:prstGeom prst="rect">
            <a:avLst/>
          </a:prstGeom>
        </p:spPr>
      </p:pic>
      <p:sp>
        <p:nvSpPr>
          <p:cNvPr id="5" name="TextBox 5"/>
          <p:cNvSpPr txBox="1"/>
          <p:nvPr/>
        </p:nvSpPr>
        <p:spPr>
          <a:xfrm>
            <a:off x="2496088" y="3374578"/>
            <a:ext cx="10951206" cy="6077241"/>
          </a:xfrm>
          <a:prstGeom prst="rect">
            <a:avLst/>
          </a:prstGeom>
        </p:spPr>
        <p:txBody>
          <a:bodyPr lIns="0" tIns="0" rIns="0" bIns="0" rtlCol="0" anchor="t">
            <a:spAutoFit/>
          </a:bodyPr>
          <a:lstStyle/>
          <a:p>
            <a:pPr marL="0" marR="0" lvl="0" indent="0" algn="l" defTabSz="914400" rtl="0" eaLnBrk="1" fontAlgn="auto" latinLnBrk="0" hangingPunct="1">
              <a:lnSpc>
                <a:spcPts val="5793"/>
              </a:lnSpc>
              <a:spcBef>
                <a:spcPts val="0"/>
              </a:spcBef>
              <a:spcAft>
                <a:spcPts val="0"/>
              </a:spcAft>
              <a:buClrTx/>
              <a:buSzTx/>
              <a:buFontTx/>
              <a:buNone/>
              <a:tabLst/>
              <a:defRPr/>
            </a:pPr>
            <a:r>
              <a:rPr kumimoji="0" lang="en-US" sz="4198" b="0" i="0" u="none" strike="noStrike" kern="1200" cap="none" spc="411" normalizeH="0" baseline="0" noProof="0">
                <a:ln>
                  <a:noFill/>
                </a:ln>
                <a:solidFill>
                  <a:srgbClr val="F5FFF5"/>
                </a:solidFill>
                <a:effectLst/>
                <a:uLnTx/>
                <a:uFillTx/>
                <a:latin typeface="DM Sans"/>
                <a:ea typeface="+mn-ea"/>
                <a:cs typeface="+mn-cs"/>
              </a:rPr>
              <a:t>3.1 Kết quả đạt được</a:t>
            </a:r>
          </a:p>
          <a:p>
            <a:pPr marL="0" marR="0" lvl="0" indent="0" algn="l" defTabSz="914400" rtl="0" eaLnBrk="1" fontAlgn="auto" latinLnBrk="0" hangingPunct="1">
              <a:lnSpc>
                <a:spcPts val="5793"/>
              </a:lnSpc>
              <a:spcBef>
                <a:spcPts val="0"/>
              </a:spcBef>
              <a:spcAft>
                <a:spcPts val="0"/>
              </a:spcAft>
              <a:buClrTx/>
              <a:buSzTx/>
              <a:buFontTx/>
              <a:buNone/>
              <a:tabLst/>
              <a:defRPr/>
            </a:pPr>
            <a:endParaRPr kumimoji="0" lang="en-US" sz="4198" b="0" i="0" u="none" strike="noStrike" kern="1200" cap="none" spc="411" normalizeH="0" baseline="0" noProof="0">
              <a:ln>
                <a:noFill/>
              </a:ln>
              <a:solidFill>
                <a:srgbClr val="F5FFF5"/>
              </a:solidFill>
              <a:effectLst/>
              <a:uLnTx/>
              <a:uFillTx/>
              <a:latin typeface="DM Sans"/>
              <a:ea typeface="+mn-ea"/>
              <a:cs typeface="+mn-cs"/>
            </a:endParaRPr>
          </a:p>
          <a:p>
            <a:pPr marL="625699" marR="0" lvl="1" indent="-312850" algn="l" defTabSz="914400" rtl="0" eaLnBrk="1" fontAlgn="auto" latinLnBrk="0" hangingPunct="1">
              <a:lnSpc>
                <a:spcPts val="3999"/>
              </a:lnSpc>
              <a:spcBef>
                <a:spcPts val="0"/>
              </a:spcBef>
              <a:spcAft>
                <a:spcPts val="0"/>
              </a:spcAft>
              <a:buClrTx/>
              <a:buSzTx/>
              <a:buFont typeface="Arial"/>
              <a:buChar char="•"/>
              <a:tabLst/>
              <a:defRPr/>
            </a:pPr>
            <a:r>
              <a:rPr kumimoji="0" lang="en-US" sz="2898" b="0" i="0" u="none" strike="noStrike" kern="1200" cap="none" spc="284" normalizeH="0" baseline="0" noProof="0">
                <a:ln>
                  <a:noFill/>
                </a:ln>
                <a:solidFill>
                  <a:srgbClr val="F5FFF5"/>
                </a:solidFill>
                <a:effectLst/>
                <a:uLnTx/>
                <a:uFillTx/>
                <a:latin typeface="DM Sans"/>
                <a:ea typeface="+mn-ea"/>
                <a:cs typeface="+mn-cs"/>
              </a:rPr>
              <a:t>Những kết quả đạt được: </a:t>
            </a:r>
          </a:p>
          <a:p>
            <a:pPr marL="0" marR="0" lvl="0" indent="0" algn="l" defTabSz="914400" rtl="0" eaLnBrk="1" fontAlgn="auto" latinLnBrk="0" hangingPunct="1">
              <a:lnSpc>
                <a:spcPts val="3999"/>
              </a:lnSpc>
              <a:spcBef>
                <a:spcPts val="0"/>
              </a:spcBef>
              <a:spcAft>
                <a:spcPts val="0"/>
              </a:spcAft>
              <a:buClrTx/>
              <a:buSzTx/>
              <a:buFontTx/>
              <a:buNone/>
              <a:tabLst/>
              <a:defRPr/>
            </a:pPr>
            <a:r>
              <a:rPr kumimoji="0" lang="en-US" sz="2898" b="0" i="0" u="none" strike="noStrike" kern="1200" cap="none" spc="284" normalizeH="0" baseline="0" noProof="0">
                <a:ln>
                  <a:noFill/>
                </a:ln>
                <a:solidFill>
                  <a:srgbClr val="F5FFF5"/>
                </a:solidFill>
                <a:effectLst/>
                <a:uLnTx/>
                <a:uFillTx/>
                <a:latin typeface="DM Sans"/>
                <a:ea typeface="+mn-ea"/>
                <a:cs typeface="+mn-cs"/>
              </a:rPr>
              <a:t>-Các trang liên kết được với nhau.</a:t>
            </a:r>
          </a:p>
          <a:p>
            <a:pPr marL="0" marR="0" lvl="0" indent="0" algn="l" defTabSz="914400" rtl="0" eaLnBrk="1" fontAlgn="auto" latinLnBrk="0" hangingPunct="1">
              <a:lnSpc>
                <a:spcPts val="3999"/>
              </a:lnSpc>
              <a:spcBef>
                <a:spcPts val="0"/>
              </a:spcBef>
              <a:spcAft>
                <a:spcPts val="0"/>
              </a:spcAft>
              <a:buClrTx/>
              <a:buSzTx/>
              <a:buFontTx/>
              <a:buNone/>
              <a:tabLst/>
              <a:defRPr/>
            </a:pPr>
            <a:r>
              <a:rPr kumimoji="0" lang="en-US" sz="2898" b="0" i="0" u="none" strike="noStrike" kern="1200" cap="none" spc="284" normalizeH="0" baseline="0" noProof="0">
                <a:ln>
                  <a:noFill/>
                </a:ln>
                <a:solidFill>
                  <a:srgbClr val="F5FFF5"/>
                </a:solidFill>
                <a:effectLst/>
                <a:uLnTx/>
                <a:uFillTx/>
                <a:latin typeface="DM Sans"/>
                <a:ea typeface="+mn-ea"/>
                <a:cs typeface="+mn-cs"/>
              </a:rPr>
              <a:t>-Runserver trên localhost.</a:t>
            </a:r>
          </a:p>
          <a:p>
            <a:pPr marL="0" marR="0" lvl="0" indent="0" algn="l" defTabSz="914400" rtl="0" eaLnBrk="1" fontAlgn="auto" latinLnBrk="0" hangingPunct="1">
              <a:lnSpc>
                <a:spcPts val="3999"/>
              </a:lnSpc>
              <a:spcBef>
                <a:spcPts val="0"/>
              </a:spcBef>
              <a:spcAft>
                <a:spcPts val="0"/>
              </a:spcAft>
              <a:buClrTx/>
              <a:buSzTx/>
              <a:buFontTx/>
              <a:buNone/>
              <a:tabLst/>
              <a:defRPr/>
            </a:pPr>
            <a:r>
              <a:rPr kumimoji="0" lang="en-US" sz="2898" b="0" i="0" u="none" strike="noStrike" kern="1200" cap="none" spc="284" normalizeH="0" baseline="0" noProof="0">
                <a:ln>
                  <a:noFill/>
                </a:ln>
                <a:solidFill>
                  <a:srgbClr val="F5FFF5"/>
                </a:solidFill>
                <a:effectLst/>
                <a:uLnTx/>
                <a:uFillTx/>
                <a:latin typeface="DM Sans"/>
                <a:ea typeface="+mn-ea"/>
                <a:cs typeface="+mn-cs"/>
              </a:rPr>
              <a:t>-Dữ liệu load lên bằng cách thủ công.</a:t>
            </a:r>
          </a:p>
          <a:p>
            <a:pPr marL="0" marR="0" lvl="0" indent="0" algn="l" defTabSz="914400" rtl="0" eaLnBrk="1" fontAlgn="auto" latinLnBrk="0" hangingPunct="1">
              <a:lnSpc>
                <a:spcPts val="3999"/>
              </a:lnSpc>
              <a:spcBef>
                <a:spcPts val="0"/>
              </a:spcBef>
              <a:spcAft>
                <a:spcPts val="0"/>
              </a:spcAft>
              <a:buClrTx/>
              <a:buSzTx/>
              <a:buFontTx/>
              <a:buNone/>
              <a:tabLst/>
              <a:defRPr/>
            </a:pPr>
            <a:r>
              <a:rPr kumimoji="0" lang="en-US" sz="2898" b="0" i="0" u="none" strike="noStrike" kern="1200" cap="none" spc="284" normalizeH="0" baseline="0" noProof="0">
                <a:ln>
                  <a:noFill/>
                </a:ln>
                <a:solidFill>
                  <a:srgbClr val="F5FFF5"/>
                </a:solidFill>
                <a:effectLst/>
                <a:uLnTx/>
                <a:uFillTx/>
                <a:latin typeface="DM Sans"/>
                <a:ea typeface="+mn-ea"/>
                <a:cs typeface="+mn-cs"/>
              </a:rPr>
              <a:t>-Kết nối được với database: mysql.</a:t>
            </a:r>
          </a:p>
          <a:p>
            <a:pPr marL="625699" marR="0" lvl="1" indent="-312850" algn="l" defTabSz="914400" rtl="0" eaLnBrk="1" fontAlgn="auto" latinLnBrk="0" hangingPunct="1">
              <a:lnSpc>
                <a:spcPts val="3999"/>
              </a:lnSpc>
              <a:spcBef>
                <a:spcPts val="0"/>
              </a:spcBef>
              <a:spcAft>
                <a:spcPts val="0"/>
              </a:spcAft>
              <a:buClrTx/>
              <a:buSzTx/>
              <a:buFont typeface="Arial"/>
              <a:buChar char="•"/>
              <a:tabLst/>
              <a:defRPr/>
            </a:pPr>
            <a:r>
              <a:rPr kumimoji="0" lang="en-US" sz="2898" b="0" i="0" u="none" strike="noStrike" kern="1200" cap="none" spc="284" normalizeH="0" baseline="0" noProof="0">
                <a:ln>
                  <a:noFill/>
                </a:ln>
                <a:solidFill>
                  <a:srgbClr val="F5FFF5"/>
                </a:solidFill>
                <a:effectLst/>
                <a:uLnTx/>
                <a:uFillTx/>
                <a:latin typeface="DM Sans"/>
                <a:ea typeface="+mn-ea"/>
                <a:cs typeface="+mn-cs"/>
              </a:rPr>
              <a:t>Hạn chế: </a:t>
            </a:r>
          </a:p>
          <a:p>
            <a:pPr marL="0" marR="0" lvl="0" indent="0" algn="l" defTabSz="914400" rtl="0" eaLnBrk="1" fontAlgn="auto" latinLnBrk="0" hangingPunct="1">
              <a:lnSpc>
                <a:spcPts val="3999"/>
              </a:lnSpc>
              <a:spcBef>
                <a:spcPts val="0"/>
              </a:spcBef>
              <a:spcAft>
                <a:spcPts val="0"/>
              </a:spcAft>
              <a:buClrTx/>
              <a:buSzTx/>
              <a:buFontTx/>
              <a:buNone/>
              <a:tabLst/>
              <a:defRPr/>
            </a:pPr>
            <a:r>
              <a:rPr kumimoji="0" lang="en-US" sz="2898" b="0" i="0" u="none" strike="noStrike" kern="1200" cap="none" spc="284" normalizeH="0" baseline="0" noProof="0">
                <a:ln>
                  <a:noFill/>
                </a:ln>
                <a:solidFill>
                  <a:srgbClr val="F5FFF5"/>
                </a:solidFill>
                <a:effectLst/>
                <a:uLnTx/>
                <a:uFillTx/>
                <a:latin typeface="DM Sans"/>
                <a:ea typeface="+mn-ea"/>
                <a:cs typeface="+mn-cs"/>
              </a:rPr>
              <a:t>+ Chưa chia nhỏ được các bài post thành các page nhỏ hơn.</a:t>
            </a:r>
          </a:p>
          <a:p>
            <a:pPr marL="0" marR="0" lvl="0" indent="0" algn="l" defTabSz="914400" rtl="0" eaLnBrk="1" fontAlgn="auto" latinLnBrk="0" hangingPunct="1">
              <a:lnSpc>
                <a:spcPts val="3999"/>
              </a:lnSpc>
              <a:spcBef>
                <a:spcPts val="0"/>
              </a:spcBef>
              <a:spcAft>
                <a:spcPts val="0"/>
              </a:spcAft>
              <a:buClrTx/>
              <a:buSzTx/>
              <a:buFontTx/>
              <a:buNone/>
              <a:tabLst/>
              <a:defRPr/>
            </a:pPr>
            <a:r>
              <a:rPr kumimoji="0" lang="en-US" sz="2898" b="0" i="0" u="none" strike="noStrike" kern="1200" cap="none" spc="284" normalizeH="0" baseline="0" noProof="0">
                <a:ln>
                  <a:noFill/>
                </a:ln>
                <a:solidFill>
                  <a:srgbClr val="F5FFF5"/>
                </a:solidFill>
                <a:effectLst/>
                <a:uLnTx/>
                <a:uFillTx/>
                <a:latin typeface="DM Sans"/>
                <a:ea typeface="+mn-ea"/>
                <a:cs typeface="+mn-cs"/>
              </a:rPr>
              <a:t>+ Css còn hạn chế, giao diện còn thô sơ, đơn giản.</a:t>
            </a:r>
          </a:p>
        </p:txBody>
      </p:sp>
    </p:spTree>
    <p:extLst>
      <p:ext uri="{BB962C8B-B14F-4D97-AF65-F5344CB8AC3E}">
        <p14:creationId xmlns:p14="http://schemas.microsoft.com/office/powerpoint/2010/main" val="1611256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43777" y="-10110999"/>
            <a:ext cx="15841853" cy="16255633"/>
          </a:xfrm>
          <a:prstGeom prst="rect">
            <a:avLst/>
          </a:prstGeom>
        </p:spPr>
      </p:pic>
      <p:sp>
        <p:nvSpPr>
          <p:cNvPr id="3" name="TextBox 3"/>
          <p:cNvSpPr txBox="1"/>
          <p:nvPr/>
        </p:nvSpPr>
        <p:spPr>
          <a:xfrm>
            <a:off x="4113322" y="895350"/>
            <a:ext cx="10632754" cy="1391230"/>
          </a:xfrm>
          <a:prstGeom prst="rect">
            <a:avLst/>
          </a:prstGeom>
        </p:spPr>
        <p:txBody>
          <a:bodyPr lIns="0" tIns="0" rIns="0" bIns="0" rtlCol="0" anchor="t">
            <a:spAutoFit/>
          </a:bodyPr>
          <a:lstStyle/>
          <a:p>
            <a:pPr>
              <a:lnSpc>
                <a:spcPts val="11465"/>
              </a:lnSpc>
            </a:pPr>
            <a:r>
              <a:rPr lang="en-US" sz="8307" spc="814">
                <a:solidFill>
                  <a:srgbClr val="FFFFFF"/>
                </a:solidFill>
                <a:latin typeface="Oswald Bold"/>
              </a:rPr>
              <a:t>PHẦN 3: KẾT LUẬN</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47294" y="-3843198"/>
            <a:ext cx="15841853" cy="16255633"/>
          </a:xfrm>
          <a:prstGeom prst="rect">
            <a:avLst/>
          </a:prstGeom>
        </p:spPr>
      </p:pic>
      <p:sp>
        <p:nvSpPr>
          <p:cNvPr id="5" name="TextBox 5"/>
          <p:cNvSpPr txBox="1"/>
          <p:nvPr/>
        </p:nvSpPr>
        <p:spPr>
          <a:xfrm>
            <a:off x="2883073" y="3929810"/>
            <a:ext cx="10128364" cy="4910255"/>
          </a:xfrm>
          <a:prstGeom prst="rect">
            <a:avLst/>
          </a:prstGeom>
        </p:spPr>
        <p:txBody>
          <a:bodyPr lIns="0" tIns="0" rIns="0" bIns="0" rtlCol="0" anchor="t">
            <a:spAutoFit/>
          </a:bodyPr>
          <a:lstStyle/>
          <a:p>
            <a:pPr>
              <a:lnSpc>
                <a:spcPts val="5358"/>
              </a:lnSpc>
            </a:pPr>
            <a:r>
              <a:rPr lang="en-US" sz="3882" spc="380">
                <a:solidFill>
                  <a:srgbClr val="F5FFF5"/>
                </a:solidFill>
                <a:latin typeface="DM Sans"/>
              </a:rPr>
              <a:t>3.2 Hướng phát triển</a:t>
            </a:r>
          </a:p>
          <a:p>
            <a:pPr>
              <a:lnSpc>
                <a:spcPts val="4209"/>
              </a:lnSpc>
            </a:pPr>
            <a:r>
              <a:rPr lang="en-US" sz="3050" spc="298">
                <a:solidFill>
                  <a:srgbClr val="F5FFF5"/>
                </a:solidFill>
                <a:latin typeface="Times New Roman"/>
              </a:rPr>
              <a:t>-Dữ liệu cập nhật tự động thay vì thủ công như hiện tại.</a:t>
            </a:r>
          </a:p>
          <a:p>
            <a:pPr>
              <a:lnSpc>
                <a:spcPts val="4209"/>
              </a:lnSpc>
            </a:pPr>
            <a:r>
              <a:rPr lang="en-US" sz="3050" spc="298">
                <a:solidFill>
                  <a:srgbClr val="F5FFF5"/>
                </a:solidFill>
                <a:latin typeface="Times New Roman"/>
              </a:rPr>
              <a:t>-Thêm yêu cầu cho ứng dụng như tìm kiếm,bình luận, chia sẻ, sắp xếp, lọc, …</a:t>
            </a:r>
          </a:p>
          <a:p>
            <a:pPr>
              <a:lnSpc>
                <a:spcPts val="4209"/>
              </a:lnSpc>
            </a:pPr>
            <a:r>
              <a:rPr lang="en-US" sz="3050" spc="298">
                <a:solidFill>
                  <a:srgbClr val="F5FFF5"/>
                </a:solidFill>
                <a:latin typeface="Times New Roman"/>
              </a:rPr>
              <a:t>-Xây dựng giao diện thân thiện với người dung hơn.</a:t>
            </a:r>
          </a:p>
          <a:p>
            <a:pPr>
              <a:lnSpc>
                <a:spcPts val="4209"/>
              </a:lnSpc>
            </a:pPr>
            <a:r>
              <a:rPr lang="en-US" sz="3050" spc="298">
                <a:solidFill>
                  <a:srgbClr val="F5FFF5"/>
                </a:solidFill>
                <a:latin typeface="Times New Roman"/>
              </a:rPr>
              <a:t>-Triển khai hosting chọn một nhà cung cấp dịch vụ đám mây hoặc máy chủ để triển khai ứng dụng.</a:t>
            </a:r>
          </a:p>
          <a:p>
            <a:pPr algn="l">
              <a:lnSpc>
                <a:spcPts val="3698"/>
              </a:lnSpc>
            </a:pPr>
            <a:endParaRPr lang="en-US" sz="3050" spc="298">
              <a:solidFill>
                <a:srgbClr val="F5FFF5"/>
              </a:solidFill>
              <a:latin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580377">
            <a:off x="12257771" y="-9309963"/>
            <a:ext cx="24036383" cy="24664199"/>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4254153" y="7476061"/>
            <a:ext cx="11881594" cy="3564478"/>
          </a:xfrm>
          <a:prstGeom prst="rect">
            <a:avLst/>
          </a:prstGeom>
        </p:spPr>
      </p:pic>
      <p:pic>
        <p:nvPicPr>
          <p:cNvPr id="5" name="Picture 5"/>
          <p:cNvPicPr>
            <a:picLocks noChangeAspect="1"/>
          </p:cNvPicPr>
          <p:nvPr/>
        </p:nvPicPr>
        <p:blipFill>
          <a:blip r:embed="rId7"/>
          <a:srcRect/>
          <a:stretch>
            <a:fillRect/>
          </a:stretch>
        </p:blipFill>
        <p:spPr>
          <a:xfrm>
            <a:off x="0" y="3339089"/>
            <a:ext cx="10664035" cy="7107580"/>
          </a:xfrm>
          <a:prstGeom prst="rect">
            <a:avLst/>
          </a:prstGeom>
        </p:spPr>
      </p:pic>
      <p:sp>
        <p:nvSpPr>
          <p:cNvPr id="6" name="TextBox 6"/>
          <p:cNvSpPr txBox="1"/>
          <p:nvPr/>
        </p:nvSpPr>
        <p:spPr>
          <a:xfrm>
            <a:off x="346295" y="804301"/>
            <a:ext cx="11148684" cy="1840252"/>
          </a:xfrm>
          <a:prstGeom prst="rect">
            <a:avLst/>
          </a:prstGeom>
        </p:spPr>
        <p:txBody>
          <a:bodyPr lIns="0" tIns="0" rIns="0" bIns="0" rtlCol="0" anchor="t">
            <a:spAutoFit/>
          </a:bodyPr>
          <a:lstStyle/>
          <a:p>
            <a:pPr marL="0" lvl="0" indent="0">
              <a:lnSpc>
                <a:spcPts val="7358"/>
              </a:lnSpc>
              <a:spcBef>
                <a:spcPct val="0"/>
              </a:spcBef>
            </a:pPr>
            <a:r>
              <a:rPr lang="en-US" sz="5332" spc="522">
                <a:solidFill>
                  <a:srgbClr val="231F20"/>
                </a:solidFill>
                <a:latin typeface="Oswald Bold"/>
              </a:rPr>
              <a:t>CÁM ỚN THẦY ĐÃ LẮNG NGHE BÀI THUYẾT TRÌNH CỦA NHÓM!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035253">
            <a:off x="15331117" y="4817487"/>
            <a:ext cx="7835077" cy="10939025"/>
          </a:xfrm>
          <a:prstGeom prst="rect">
            <a:avLst/>
          </a:prstGeom>
        </p:spPr>
      </p:pic>
      <p:sp>
        <p:nvSpPr>
          <p:cNvPr id="4" name="AutoShape 4"/>
          <p:cNvSpPr/>
          <p:nvPr/>
        </p:nvSpPr>
        <p:spPr>
          <a:xfrm>
            <a:off x="1494720" y="6441132"/>
            <a:ext cx="15108918" cy="0"/>
          </a:xfrm>
          <a:prstGeom prst="line">
            <a:avLst/>
          </a:prstGeom>
          <a:ln w="38100" cap="flat">
            <a:solidFill>
              <a:srgbClr val="000000"/>
            </a:solidFill>
            <a:prstDash val="solid"/>
            <a:headEnd type="none" w="sm" len="sm"/>
            <a:tailEnd type="none" w="sm" len="sm"/>
          </a:ln>
        </p:spPr>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799999">
            <a:off x="-2327998" y="-6503728"/>
            <a:ext cx="7835077" cy="10939025"/>
          </a:xfrm>
          <a:prstGeom prst="rect">
            <a:avLst/>
          </a:prstGeom>
        </p:spPr>
      </p:pic>
      <p:pic>
        <p:nvPicPr>
          <p:cNvPr id="6" name="Picture 6"/>
          <p:cNvPicPr>
            <a:picLocks noChangeAspect="1"/>
          </p:cNvPicPr>
          <p:nvPr/>
        </p:nvPicPr>
        <p:blipFill>
          <a:blip r:embed="rId5"/>
          <a:srcRect t="28968" b="2526"/>
          <a:stretch>
            <a:fillRect/>
          </a:stretch>
        </p:blipFill>
        <p:spPr>
          <a:xfrm>
            <a:off x="1494720" y="1977507"/>
            <a:ext cx="4381555" cy="4002141"/>
          </a:xfrm>
          <a:prstGeom prst="rect">
            <a:avLst/>
          </a:prstGeom>
        </p:spPr>
      </p:pic>
      <p:pic>
        <p:nvPicPr>
          <p:cNvPr id="7" name="Picture 7"/>
          <p:cNvPicPr>
            <a:picLocks noChangeAspect="1"/>
          </p:cNvPicPr>
          <p:nvPr/>
        </p:nvPicPr>
        <p:blipFill>
          <a:blip r:embed="rId6"/>
          <a:srcRect t="15923" b="30376"/>
          <a:stretch>
            <a:fillRect/>
          </a:stretch>
        </p:blipFill>
        <p:spPr>
          <a:xfrm>
            <a:off x="12218245" y="2076719"/>
            <a:ext cx="4088294" cy="3902929"/>
          </a:xfrm>
          <a:prstGeom prst="rect">
            <a:avLst/>
          </a:prstGeom>
        </p:spPr>
      </p:pic>
      <p:sp>
        <p:nvSpPr>
          <p:cNvPr id="8" name="TextBox 8"/>
          <p:cNvSpPr txBox="1"/>
          <p:nvPr/>
        </p:nvSpPr>
        <p:spPr>
          <a:xfrm>
            <a:off x="1301263" y="6917382"/>
            <a:ext cx="4682492" cy="999170"/>
          </a:xfrm>
          <a:prstGeom prst="rect">
            <a:avLst/>
          </a:prstGeom>
        </p:spPr>
        <p:txBody>
          <a:bodyPr lIns="0" tIns="0" rIns="0" bIns="0" rtlCol="0" anchor="t">
            <a:spAutoFit/>
          </a:bodyPr>
          <a:lstStyle/>
          <a:p>
            <a:pPr algn="ctr">
              <a:lnSpc>
                <a:spcPts val="4073"/>
              </a:lnSpc>
            </a:pPr>
            <a:r>
              <a:rPr lang="en-US" sz="2951" spc="289">
                <a:solidFill>
                  <a:srgbClr val="231F20"/>
                </a:solidFill>
                <a:latin typeface="DM Sans Bold"/>
              </a:rPr>
              <a:t>NGUYỄN THANH NAM</a:t>
            </a:r>
          </a:p>
          <a:p>
            <a:pPr algn="ctr">
              <a:lnSpc>
                <a:spcPts val="4073"/>
              </a:lnSpc>
            </a:pPr>
            <a:r>
              <a:rPr lang="en-US" sz="2951" spc="289">
                <a:solidFill>
                  <a:srgbClr val="231F20"/>
                </a:solidFill>
                <a:latin typeface="DM Sans Bold"/>
              </a:rPr>
              <a:t>20025031</a:t>
            </a:r>
          </a:p>
        </p:txBody>
      </p:sp>
      <p:sp>
        <p:nvSpPr>
          <p:cNvPr id="9" name="TextBox 9"/>
          <p:cNvSpPr txBox="1"/>
          <p:nvPr/>
        </p:nvSpPr>
        <p:spPr>
          <a:xfrm>
            <a:off x="11921146" y="6917382"/>
            <a:ext cx="4682492" cy="999170"/>
          </a:xfrm>
          <a:prstGeom prst="rect">
            <a:avLst/>
          </a:prstGeom>
        </p:spPr>
        <p:txBody>
          <a:bodyPr lIns="0" tIns="0" rIns="0" bIns="0" rtlCol="0" anchor="t">
            <a:spAutoFit/>
          </a:bodyPr>
          <a:lstStyle/>
          <a:p>
            <a:pPr algn="ctr">
              <a:lnSpc>
                <a:spcPts val="4073"/>
              </a:lnSpc>
            </a:pPr>
            <a:r>
              <a:rPr lang="en-US" sz="2951" spc="289">
                <a:solidFill>
                  <a:srgbClr val="231F20"/>
                </a:solidFill>
                <a:latin typeface="DM Sans Bold"/>
              </a:rPr>
              <a:t>TRẦN QUỐC KHÁNH</a:t>
            </a:r>
          </a:p>
          <a:p>
            <a:pPr algn="ctr">
              <a:lnSpc>
                <a:spcPts val="4073"/>
              </a:lnSpc>
            </a:pPr>
            <a:r>
              <a:rPr lang="en-US" sz="2951" spc="289">
                <a:solidFill>
                  <a:srgbClr val="231F20"/>
                </a:solidFill>
                <a:latin typeface="DM Sans Bold"/>
              </a:rPr>
              <a:t>20036171</a:t>
            </a:r>
          </a:p>
        </p:txBody>
      </p:sp>
      <p:sp>
        <p:nvSpPr>
          <p:cNvPr id="10" name="TextBox 10"/>
          <p:cNvSpPr txBox="1"/>
          <p:nvPr/>
        </p:nvSpPr>
        <p:spPr>
          <a:xfrm>
            <a:off x="5532410" y="655093"/>
            <a:ext cx="7223180" cy="671013"/>
          </a:xfrm>
          <a:prstGeom prst="rect">
            <a:avLst/>
          </a:prstGeom>
        </p:spPr>
        <p:txBody>
          <a:bodyPr lIns="0" tIns="0" rIns="0" bIns="0" rtlCol="0" anchor="t">
            <a:spAutoFit/>
          </a:bodyPr>
          <a:lstStyle/>
          <a:p>
            <a:pPr algn="ctr">
              <a:lnSpc>
                <a:spcPts val="5435"/>
              </a:lnSpc>
            </a:pPr>
            <a:r>
              <a:rPr lang="en-US" sz="3882">
                <a:solidFill>
                  <a:srgbClr val="231F20"/>
                </a:solidFill>
                <a:latin typeface="DejaVu Serif Bold"/>
              </a:rPr>
              <a:t>THÀNH VIÊN NHÓM 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659121">
            <a:off x="-4012602" y="5585714"/>
            <a:ext cx="7629294" cy="782856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016048">
            <a:off x="12243487" y="-1005305"/>
            <a:ext cx="10749463" cy="2687366"/>
          </a:xfrm>
          <a:prstGeom prst="rect">
            <a:avLst/>
          </a:prstGeom>
        </p:spPr>
      </p:pic>
      <p:grpSp>
        <p:nvGrpSpPr>
          <p:cNvPr id="4" name="Group 4"/>
          <p:cNvGrpSpPr/>
          <p:nvPr/>
        </p:nvGrpSpPr>
        <p:grpSpPr>
          <a:xfrm>
            <a:off x="4721662" y="3608487"/>
            <a:ext cx="1826223" cy="3962272"/>
            <a:chOff x="0" y="0"/>
            <a:chExt cx="368852" cy="800282"/>
          </a:xfrm>
        </p:grpSpPr>
        <p:sp>
          <p:nvSpPr>
            <p:cNvPr id="5" name="Freeform 5"/>
            <p:cNvSpPr/>
            <p:nvPr/>
          </p:nvSpPr>
          <p:spPr>
            <a:xfrm>
              <a:off x="0" y="0"/>
              <a:ext cx="368852" cy="800282"/>
            </a:xfrm>
            <a:custGeom>
              <a:avLst/>
              <a:gdLst/>
              <a:ahLst/>
              <a:cxnLst/>
              <a:rect l="l" t="t" r="r" b="b"/>
              <a:pathLst>
                <a:path w="368852" h="800282">
                  <a:moveTo>
                    <a:pt x="0" y="0"/>
                  </a:moveTo>
                  <a:lnTo>
                    <a:pt x="368852" y="0"/>
                  </a:lnTo>
                  <a:lnTo>
                    <a:pt x="368852" y="800282"/>
                  </a:lnTo>
                  <a:lnTo>
                    <a:pt x="0" y="800282"/>
                  </a:lnTo>
                  <a:close/>
                </a:path>
              </a:pathLst>
            </a:custGeom>
            <a:solidFill>
              <a:srgbClr val="CCCCCC"/>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4721662" y="846494"/>
            <a:ext cx="8880428" cy="1876842"/>
          </a:xfrm>
          <a:prstGeom prst="rect">
            <a:avLst/>
          </a:prstGeom>
        </p:spPr>
        <p:txBody>
          <a:bodyPr lIns="0" tIns="0" rIns="0" bIns="0" rtlCol="0" anchor="t">
            <a:spAutoFit/>
          </a:bodyPr>
          <a:lstStyle/>
          <a:p>
            <a:pPr algn="ctr">
              <a:lnSpc>
                <a:spcPts val="13774"/>
              </a:lnSpc>
            </a:pPr>
            <a:r>
              <a:rPr lang="en-US" sz="9981" spc="978">
                <a:solidFill>
                  <a:srgbClr val="231F20"/>
                </a:solidFill>
                <a:latin typeface="Times New Roman Bold"/>
              </a:rPr>
              <a:t>NỘI DUNG</a:t>
            </a:r>
          </a:p>
        </p:txBody>
      </p:sp>
      <p:sp>
        <p:nvSpPr>
          <p:cNvPr id="8" name="TextBox 8"/>
          <p:cNvSpPr txBox="1"/>
          <p:nvPr/>
        </p:nvSpPr>
        <p:spPr>
          <a:xfrm>
            <a:off x="4998151" y="4077951"/>
            <a:ext cx="1222126" cy="1198620"/>
          </a:xfrm>
          <a:prstGeom prst="rect">
            <a:avLst/>
          </a:prstGeom>
        </p:spPr>
        <p:txBody>
          <a:bodyPr lIns="0" tIns="0" rIns="0" bIns="0" rtlCol="0" anchor="t">
            <a:spAutoFit/>
          </a:bodyPr>
          <a:lstStyle/>
          <a:p>
            <a:pPr algn="ctr">
              <a:lnSpc>
                <a:spcPts val="8405"/>
              </a:lnSpc>
            </a:pPr>
            <a:r>
              <a:rPr lang="en-US" sz="7004">
                <a:solidFill>
                  <a:srgbClr val="363636"/>
                </a:solidFill>
                <a:latin typeface="Times New Roman Bold Italics"/>
              </a:rPr>
              <a:t>01</a:t>
            </a:r>
          </a:p>
        </p:txBody>
      </p:sp>
      <p:sp>
        <p:nvSpPr>
          <p:cNvPr id="9" name="TextBox 9"/>
          <p:cNvSpPr txBox="1"/>
          <p:nvPr/>
        </p:nvSpPr>
        <p:spPr>
          <a:xfrm>
            <a:off x="4998151" y="5117389"/>
            <a:ext cx="1222126" cy="1198620"/>
          </a:xfrm>
          <a:prstGeom prst="rect">
            <a:avLst/>
          </a:prstGeom>
        </p:spPr>
        <p:txBody>
          <a:bodyPr lIns="0" tIns="0" rIns="0" bIns="0" rtlCol="0" anchor="t">
            <a:spAutoFit/>
          </a:bodyPr>
          <a:lstStyle/>
          <a:p>
            <a:pPr algn="ctr">
              <a:lnSpc>
                <a:spcPts val="8405"/>
              </a:lnSpc>
            </a:pPr>
            <a:r>
              <a:rPr lang="en-US" sz="7004">
                <a:solidFill>
                  <a:srgbClr val="363636"/>
                </a:solidFill>
                <a:latin typeface="Times New Roman Bold Italics"/>
              </a:rPr>
              <a:t>02</a:t>
            </a:r>
          </a:p>
        </p:txBody>
      </p:sp>
      <p:sp>
        <p:nvSpPr>
          <p:cNvPr id="10" name="TextBox 10"/>
          <p:cNvSpPr txBox="1"/>
          <p:nvPr/>
        </p:nvSpPr>
        <p:spPr>
          <a:xfrm>
            <a:off x="4998151" y="6266411"/>
            <a:ext cx="1222126" cy="1198620"/>
          </a:xfrm>
          <a:prstGeom prst="rect">
            <a:avLst/>
          </a:prstGeom>
        </p:spPr>
        <p:txBody>
          <a:bodyPr lIns="0" tIns="0" rIns="0" bIns="0" rtlCol="0" anchor="t">
            <a:spAutoFit/>
          </a:bodyPr>
          <a:lstStyle/>
          <a:p>
            <a:pPr algn="ctr">
              <a:lnSpc>
                <a:spcPts val="8405"/>
              </a:lnSpc>
            </a:pPr>
            <a:r>
              <a:rPr lang="en-US" sz="7004">
                <a:solidFill>
                  <a:srgbClr val="363636"/>
                </a:solidFill>
                <a:latin typeface="Times New Roman Bold Italics"/>
              </a:rPr>
              <a:t>03</a:t>
            </a:r>
          </a:p>
        </p:txBody>
      </p:sp>
      <p:sp>
        <p:nvSpPr>
          <p:cNvPr id="11" name="TextBox 11"/>
          <p:cNvSpPr txBox="1"/>
          <p:nvPr/>
        </p:nvSpPr>
        <p:spPr>
          <a:xfrm>
            <a:off x="6792546" y="4217882"/>
            <a:ext cx="7550774" cy="892698"/>
          </a:xfrm>
          <a:prstGeom prst="rect">
            <a:avLst/>
          </a:prstGeom>
        </p:spPr>
        <p:txBody>
          <a:bodyPr lIns="0" tIns="0" rIns="0" bIns="0" rtlCol="0" anchor="t">
            <a:spAutoFit/>
          </a:bodyPr>
          <a:lstStyle/>
          <a:p>
            <a:pPr>
              <a:lnSpc>
                <a:spcPts val="6521"/>
              </a:lnSpc>
            </a:pPr>
            <a:r>
              <a:rPr lang="en-US" sz="4725" spc="463">
                <a:solidFill>
                  <a:srgbClr val="231F20"/>
                </a:solidFill>
                <a:latin typeface="Times New Roman Bold"/>
              </a:rPr>
              <a:t>PHÂN TÍCH THIẾT KẾ</a:t>
            </a:r>
          </a:p>
        </p:txBody>
      </p:sp>
      <p:sp>
        <p:nvSpPr>
          <p:cNvPr id="12" name="TextBox 12"/>
          <p:cNvSpPr txBox="1"/>
          <p:nvPr/>
        </p:nvSpPr>
        <p:spPr>
          <a:xfrm>
            <a:off x="6792546" y="5253536"/>
            <a:ext cx="7923879" cy="892698"/>
          </a:xfrm>
          <a:prstGeom prst="rect">
            <a:avLst/>
          </a:prstGeom>
        </p:spPr>
        <p:txBody>
          <a:bodyPr lIns="0" tIns="0" rIns="0" bIns="0" rtlCol="0" anchor="t">
            <a:spAutoFit/>
          </a:bodyPr>
          <a:lstStyle/>
          <a:p>
            <a:pPr>
              <a:lnSpc>
                <a:spcPts val="6521"/>
              </a:lnSpc>
            </a:pPr>
            <a:r>
              <a:rPr lang="en-US" sz="4725" spc="463">
                <a:solidFill>
                  <a:srgbClr val="231F20"/>
                </a:solidFill>
                <a:latin typeface="Times New Roman Bold"/>
              </a:rPr>
              <a:t>HIỆN THỰC</a:t>
            </a:r>
          </a:p>
        </p:txBody>
      </p:sp>
      <p:sp>
        <p:nvSpPr>
          <p:cNvPr id="13" name="TextBox 13"/>
          <p:cNvSpPr txBox="1"/>
          <p:nvPr/>
        </p:nvSpPr>
        <p:spPr>
          <a:xfrm>
            <a:off x="6792546" y="6453327"/>
            <a:ext cx="7550774" cy="892698"/>
          </a:xfrm>
          <a:prstGeom prst="rect">
            <a:avLst/>
          </a:prstGeom>
        </p:spPr>
        <p:txBody>
          <a:bodyPr lIns="0" tIns="0" rIns="0" bIns="0" rtlCol="0" anchor="t">
            <a:spAutoFit/>
          </a:bodyPr>
          <a:lstStyle/>
          <a:p>
            <a:pPr marL="0" lvl="0" indent="0" algn="l">
              <a:lnSpc>
                <a:spcPts val="6521"/>
              </a:lnSpc>
              <a:spcBef>
                <a:spcPct val="0"/>
              </a:spcBef>
            </a:pPr>
            <a:r>
              <a:rPr lang="en-US" sz="4725" spc="463">
                <a:solidFill>
                  <a:srgbClr val="231F20"/>
                </a:solidFill>
                <a:latin typeface="Times New Roman Bold"/>
              </a:rPr>
              <a:t>KẾT LUẬN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13662994" y="337474"/>
            <a:ext cx="4296549" cy="9570246"/>
            <a:chOff x="0" y="0"/>
            <a:chExt cx="1131601" cy="2520559"/>
          </a:xfrm>
        </p:grpSpPr>
        <p:sp>
          <p:nvSpPr>
            <p:cNvPr id="3" name="Freeform 3"/>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5" name="Picture 5"/>
          <p:cNvPicPr>
            <a:picLocks noChangeAspect="1"/>
          </p:cNvPicPr>
          <p:nvPr/>
        </p:nvPicPr>
        <p:blipFill>
          <a:blip r:embed="rId2"/>
          <a:srcRect l="24936" r="24936"/>
          <a:stretch>
            <a:fillRect/>
          </a:stretch>
        </p:blipFill>
        <p:spPr>
          <a:xfrm>
            <a:off x="10758785" y="1049603"/>
            <a:ext cx="6176060" cy="8208697"/>
          </a:xfrm>
          <a:prstGeom prst="rect">
            <a:avLst/>
          </a:prstGeom>
        </p:spPr>
      </p:pic>
      <p:grpSp>
        <p:nvGrpSpPr>
          <p:cNvPr id="6" name="Group 6"/>
          <p:cNvGrpSpPr/>
          <p:nvPr/>
        </p:nvGrpSpPr>
        <p:grpSpPr>
          <a:xfrm>
            <a:off x="2142191" y="3396305"/>
            <a:ext cx="8616594" cy="1948998"/>
            <a:chOff x="0" y="0"/>
            <a:chExt cx="3301390" cy="746746"/>
          </a:xfrm>
        </p:grpSpPr>
        <p:sp>
          <p:nvSpPr>
            <p:cNvPr id="7" name="Freeform 7"/>
            <p:cNvSpPr/>
            <p:nvPr/>
          </p:nvSpPr>
          <p:spPr>
            <a:xfrm>
              <a:off x="0" y="0"/>
              <a:ext cx="3301390" cy="746746"/>
            </a:xfrm>
            <a:custGeom>
              <a:avLst/>
              <a:gdLst/>
              <a:ahLst/>
              <a:cxnLst/>
              <a:rect l="l" t="t" r="r" b="b"/>
              <a:pathLst>
                <a:path w="3301390" h="746746">
                  <a:moveTo>
                    <a:pt x="0" y="0"/>
                  </a:moveTo>
                  <a:lnTo>
                    <a:pt x="3301390" y="0"/>
                  </a:lnTo>
                  <a:lnTo>
                    <a:pt x="3301390" y="746746"/>
                  </a:lnTo>
                  <a:lnTo>
                    <a:pt x="0" y="746746"/>
                  </a:lnTo>
                  <a:close/>
                </a:path>
              </a:pathLst>
            </a:custGeom>
            <a:solidFill>
              <a:srgbClr val="EFEFEF"/>
            </a:solidFill>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70252" y="2342205"/>
            <a:ext cx="1156649" cy="1173721"/>
          </a:xfrm>
          <a:prstGeom prst="rect">
            <a:avLst/>
          </a:prstGeom>
        </p:spPr>
      </p:pic>
      <p:sp>
        <p:nvSpPr>
          <p:cNvPr id="10" name="TextBox 10"/>
          <p:cNvSpPr txBox="1"/>
          <p:nvPr/>
        </p:nvSpPr>
        <p:spPr>
          <a:xfrm>
            <a:off x="770252" y="501066"/>
            <a:ext cx="8133453" cy="1418865"/>
          </a:xfrm>
          <a:prstGeom prst="rect">
            <a:avLst/>
          </a:prstGeom>
        </p:spPr>
        <p:txBody>
          <a:bodyPr lIns="0" tIns="0" rIns="0" bIns="0" rtlCol="0" anchor="t">
            <a:spAutoFit/>
          </a:bodyPr>
          <a:lstStyle/>
          <a:p>
            <a:pPr>
              <a:lnSpc>
                <a:spcPts val="5771"/>
              </a:lnSpc>
            </a:pPr>
            <a:r>
              <a:rPr lang="en-US" sz="4182" spc="409">
                <a:solidFill>
                  <a:srgbClr val="231F20"/>
                </a:solidFill>
                <a:latin typeface="Oswald Bold"/>
              </a:rPr>
              <a:t>PHẦN 1: PHÂN TÍCH, THIẾT KẾ</a:t>
            </a:r>
          </a:p>
          <a:p>
            <a:pPr>
              <a:lnSpc>
                <a:spcPts val="5771"/>
              </a:lnSpc>
            </a:pPr>
            <a:endParaRPr lang="en-US" sz="4182" spc="409">
              <a:solidFill>
                <a:srgbClr val="231F20"/>
              </a:solidFill>
              <a:latin typeface="Oswald Bold"/>
            </a:endParaRPr>
          </a:p>
        </p:txBody>
      </p:sp>
      <p:sp>
        <p:nvSpPr>
          <p:cNvPr id="11" name="TextBox 11"/>
          <p:cNvSpPr txBox="1"/>
          <p:nvPr/>
        </p:nvSpPr>
        <p:spPr>
          <a:xfrm>
            <a:off x="2142191" y="2069388"/>
            <a:ext cx="8386986" cy="3245501"/>
          </a:xfrm>
          <a:prstGeom prst="rect">
            <a:avLst/>
          </a:prstGeom>
        </p:spPr>
        <p:txBody>
          <a:bodyPr lIns="0" tIns="0" rIns="0" bIns="0" rtlCol="0" anchor="t">
            <a:spAutoFit/>
          </a:bodyPr>
          <a:lstStyle/>
          <a:p>
            <a:pPr>
              <a:lnSpc>
                <a:spcPts val="3602"/>
              </a:lnSpc>
            </a:pPr>
            <a:r>
              <a:rPr lang="en-US" sz="2610" spc="255">
                <a:solidFill>
                  <a:srgbClr val="231F20"/>
                </a:solidFill>
                <a:latin typeface="Times New Roman"/>
              </a:rPr>
              <a:t>Để xây dựng một web app bằng Django, chúng ta có thể làm theo các bước sau:</a:t>
            </a:r>
          </a:p>
          <a:p>
            <a:pPr>
              <a:lnSpc>
                <a:spcPts val="3602"/>
              </a:lnSpc>
            </a:pPr>
            <a:r>
              <a:rPr lang="en-US" sz="2610" spc="255">
                <a:solidFill>
                  <a:srgbClr val="231F20"/>
                </a:solidFill>
                <a:latin typeface="Times New Roman"/>
              </a:rPr>
              <a:t>Bước 1:  Cài đặt Django bằng pip, mở command prompt hoặc terminal và chạy lệnh sau:</a:t>
            </a:r>
          </a:p>
          <a:p>
            <a:pPr>
              <a:lnSpc>
                <a:spcPts val="3602"/>
              </a:lnSpc>
            </a:pPr>
            <a:r>
              <a:rPr lang="en-US" sz="2610" spc="255">
                <a:solidFill>
                  <a:srgbClr val="231F20"/>
                </a:solidFill>
                <a:latin typeface="Times New Roman Bold"/>
              </a:rPr>
              <a:t>pip install Django</a:t>
            </a:r>
          </a:p>
          <a:p>
            <a:pPr marL="0" lvl="0" indent="0" algn="l">
              <a:lnSpc>
                <a:spcPts val="3602"/>
              </a:lnSpc>
              <a:spcBef>
                <a:spcPct val="0"/>
              </a:spcBef>
            </a:pPr>
            <a:endParaRPr lang="en-US" sz="2610" spc="255">
              <a:solidFill>
                <a:srgbClr val="231F20"/>
              </a:solidFill>
              <a:latin typeface="Times New Roman Bold"/>
            </a:endParaRPr>
          </a:p>
        </p:txBody>
      </p:sp>
      <p:sp>
        <p:nvSpPr>
          <p:cNvPr id="12" name="TextBox 12"/>
          <p:cNvSpPr txBox="1"/>
          <p:nvPr/>
        </p:nvSpPr>
        <p:spPr>
          <a:xfrm>
            <a:off x="2142191" y="5017822"/>
            <a:ext cx="7132181" cy="2331101"/>
          </a:xfrm>
          <a:prstGeom prst="rect">
            <a:avLst/>
          </a:prstGeom>
        </p:spPr>
        <p:txBody>
          <a:bodyPr lIns="0" tIns="0" rIns="0" bIns="0" rtlCol="0" anchor="t">
            <a:spAutoFit/>
          </a:bodyPr>
          <a:lstStyle/>
          <a:p>
            <a:pPr>
              <a:lnSpc>
                <a:spcPts val="3602"/>
              </a:lnSpc>
            </a:pPr>
            <a:r>
              <a:rPr lang="en-US" sz="2610" spc="255">
                <a:solidFill>
                  <a:srgbClr val="231F20"/>
                </a:solidFill>
                <a:latin typeface="Times New Roman"/>
              </a:rPr>
              <a:t>Bước 2: Tạo một project Django Sau khi đã cài đặt Django, chúng ta có thể tạo một project Django mới bằng lệnh sau:</a:t>
            </a:r>
          </a:p>
          <a:p>
            <a:pPr>
              <a:lnSpc>
                <a:spcPts val="3602"/>
              </a:lnSpc>
            </a:pPr>
            <a:r>
              <a:rPr lang="en-US" sz="2610" spc="255">
                <a:solidFill>
                  <a:srgbClr val="231F20"/>
                </a:solidFill>
                <a:latin typeface="Times New Roman Bold"/>
              </a:rPr>
              <a:t>django-admin startproject blogproj</a:t>
            </a:r>
          </a:p>
          <a:p>
            <a:pPr marL="0" lvl="0" indent="0" algn="l">
              <a:lnSpc>
                <a:spcPts val="3602"/>
              </a:lnSpc>
              <a:spcBef>
                <a:spcPct val="0"/>
              </a:spcBef>
            </a:pPr>
            <a:endParaRPr lang="en-US" sz="2610" spc="255">
              <a:solidFill>
                <a:srgbClr val="231F20"/>
              </a:solidFill>
              <a:latin typeface="Times New Roman Bold"/>
            </a:endParaRPr>
          </a:p>
        </p:txBody>
      </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275675" y="8035854"/>
            <a:ext cx="7616557" cy="7815497"/>
          </a:xfrm>
          <a:prstGeom prst="rect">
            <a:avLst/>
          </a:prstGeom>
        </p:spPr>
      </p:pic>
      <p:sp>
        <p:nvSpPr>
          <p:cNvPr id="14" name="TextBox 14"/>
          <p:cNvSpPr txBox="1"/>
          <p:nvPr/>
        </p:nvSpPr>
        <p:spPr>
          <a:xfrm>
            <a:off x="1613574" y="1427211"/>
            <a:ext cx="4857971" cy="654644"/>
          </a:xfrm>
          <a:prstGeom prst="rect">
            <a:avLst/>
          </a:prstGeom>
        </p:spPr>
        <p:txBody>
          <a:bodyPr lIns="0" tIns="0" rIns="0" bIns="0" rtlCol="0" anchor="t">
            <a:spAutoFit/>
          </a:bodyPr>
          <a:lstStyle/>
          <a:p>
            <a:pPr>
              <a:lnSpc>
                <a:spcPts val="4805"/>
              </a:lnSpc>
            </a:pPr>
            <a:r>
              <a:rPr lang="en-US" sz="3482" spc="341">
                <a:solidFill>
                  <a:srgbClr val="231F20"/>
                </a:solidFill>
                <a:latin typeface="Oswald Bold"/>
              </a:rPr>
              <a:t>1.1. MÔ TẢ BÀI TOÁN</a:t>
            </a:r>
          </a:p>
          <a:p>
            <a:pPr>
              <a:lnSpc>
                <a:spcPts val="251"/>
              </a:lnSpc>
            </a:pPr>
            <a:endParaRPr lang="en-US" sz="3482" spc="341">
              <a:solidFill>
                <a:srgbClr val="231F20"/>
              </a:solidFill>
              <a:latin typeface="Oswald Bold"/>
            </a:endParaRPr>
          </a:p>
        </p:txBody>
      </p:sp>
      <p:sp>
        <p:nvSpPr>
          <p:cNvPr id="15" name="TextBox 15"/>
          <p:cNvSpPr txBox="1"/>
          <p:nvPr/>
        </p:nvSpPr>
        <p:spPr>
          <a:xfrm>
            <a:off x="2142191" y="6992914"/>
            <a:ext cx="7132181" cy="3245501"/>
          </a:xfrm>
          <a:prstGeom prst="rect">
            <a:avLst/>
          </a:prstGeom>
        </p:spPr>
        <p:txBody>
          <a:bodyPr lIns="0" tIns="0" rIns="0" bIns="0" rtlCol="0" anchor="t">
            <a:spAutoFit/>
          </a:bodyPr>
          <a:lstStyle/>
          <a:p>
            <a:pPr>
              <a:lnSpc>
                <a:spcPts val="3602"/>
              </a:lnSpc>
            </a:pPr>
            <a:r>
              <a:rPr lang="en-US" sz="2610" spc="255">
                <a:solidFill>
                  <a:srgbClr val="231F20"/>
                </a:solidFill>
                <a:latin typeface="Times New Roman"/>
              </a:rPr>
              <a:t>Bước 3: Tạo một ứng dụng Django Sau khi đã tạo một project Django mới, chúng ta cần tạo một ứng dụng Django để viết blog. Để tạo một ứng dụng Django mới, chạy lệnh sau:</a:t>
            </a:r>
          </a:p>
          <a:p>
            <a:pPr>
              <a:lnSpc>
                <a:spcPts val="3602"/>
              </a:lnSpc>
            </a:pPr>
            <a:r>
              <a:rPr lang="en-US" sz="2610" spc="255">
                <a:solidFill>
                  <a:srgbClr val="231F20"/>
                </a:solidFill>
                <a:latin typeface="Times New Roman Bold"/>
              </a:rPr>
              <a:t>python manage.py startapp blog</a:t>
            </a:r>
          </a:p>
          <a:p>
            <a:pPr marL="0" lvl="0" indent="0" algn="l">
              <a:lnSpc>
                <a:spcPts val="3602"/>
              </a:lnSpc>
              <a:spcBef>
                <a:spcPct val="0"/>
              </a:spcBef>
            </a:pPr>
            <a:endParaRPr lang="en-US" sz="2610" spc="255">
              <a:solidFill>
                <a:srgbClr val="231F20"/>
              </a:solidFill>
              <a:latin typeface="Times New Roman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2142191" y="3396305"/>
            <a:ext cx="8616594" cy="1948998"/>
            <a:chOff x="0" y="0"/>
            <a:chExt cx="3301390" cy="746746"/>
          </a:xfrm>
        </p:grpSpPr>
        <p:sp>
          <p:nvSpPr>
            <p:cNvPr id="3" name="Freeform 3"/>
            <p:cNvSpPr/>
            <p:nvPr/>
          </p:nvSpPr>
          <p:spPr>
            <a:xfrm>
              <a:off x="0" y="0"/>
              <a:ext cx="3301390" cy="746746"/>
            </a:xfrm>
            <a:custGeom>
              <a:avLst/>
              <a:gdLst/>
              <a:ahLst/>
              <a:cxnLst/>
              <a:rect l="l" t="t" r="r" b="b"/>
              <a:pathLst>
                <a:path w="3301390" h="746746">
                  <a:moveTo>
                    <a:pt x="0" y="0"/>
                  </a:moveTo>
                  <a:lnTo>
                    <a:pt x="3301390" y="0"/>
                  </a:lnTo>
                  <a:lnTo>
                    <a:pt x="3301390" y="746746"/>
                  </a:lnTo>
                  <a:lnTo>
                    <a:pt x="0" y="746746"/>
                  </a:lnTo>
                  <a:close/>
                </a:path>
              </a:pathLst>
            </a:custGeom>
            <a:solidFill>
              <a:srgbClr val="EFEFEF"/>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56925" y="2416224"/>
            <a:ext cx="1156649" cy="1173721"/>
          </a:xfrm>
          <a:prstGeom prst="rect">
            <a:avLst/>
          </a:prstGeom>
        </p:spPr>
      </p:pic>
      <p:pic>
        <p:nvPicPr>
          <p:cNvPr id="6" name="Picture 6"/>
          <p:cNvPicPr>
            <a:picLocks noChangeAspect="1"/>
          </p:cNvPicPr>
          <p:nvPr/>
        </p:nvPicPr>
        <p:blipFill>
          <a:blip r:embed="rId4"/>
          <a:srcRect/>
          <a:stretch>
            <a:fillRect/>
          </a:stretch>
        </p:blipFill>
        <p:spPr>
          <a:xfrm>
            <a:off x="11363133" y="6391762"/>
            <a:ext cx="6924867" cy="3895238"/>
          </a:xfrm>
          <a:prstGeom prst="rect">
            <a:avLst/>
          </a:prstGeom>
        </p:spPr>
      </p:pic>
      <p:sp>
        <p:nvSpPr>
          <p:cNvPr id="7" name="TextBox 7"/>
          <p:cNvSpPr txBox="1"/>
          <p:nvPr/>
        </p:nvSpPr>
        <p:spPr>
          <a:xfrm>
            <a:off x="770252" y="501066"/>
            <a:ext cx="8133453" cy="1418865"/>
          </a:xfrm>
          <a:prstGeom prst="rect">
            <a:avLst/>
          </a:prstGeom>
        </p:spPr>
        <p:txBody>
          <a:bodyPr lIns="0" tIns="0" rIns="0" bIns="0" rtlCol="0" anchor="t">
            <a:spAutoFit/>
          </a:bodyPr>
          <a:lstStyle/>
          <a:p>
            <a:pPr>
              <a:lnSpc>
                <a:spcPts val="5771"/>
              </a:lnSpc>
            </a:pPr>
            <a:r>
              <a:rPr lang="en-US" sz="4182" spc="409">
                <a:solidFill>
                  <a:srgbClr val="231F20"/>
                </a:solidFill>
                <a:latin typeface="Oswald Bold"/>
              </a:rPr>
              <a:t>PHẦN 1: PHÂN TÍCH, THIẾT KẾ</a:t>
            </a:r>
          </a:p>
          <a:p>
            <a:pPr>
              <a:lnSpc>
                <a:spcPts val="5771"/>
              </a:lnSpc>
            </a:pPr>
            <a:endParaRPr lang="en-US" sz="4182" spc="409">
              <a:solidFill>
                <a:srgbClr val="231F20"/>
              </a:solidFill>
              <a:latin typeface="Oswald Bold"/>
            </a:endParaRPr>
          </a:p>
        </p:txBody>
      </p:sp>
      <p:sp>
        <p:nvSpPr>
          <p:cNvPr id="8" name="TextBox 8"/>
          <p:cNvSpPr txBox="1"/>
          <p:nvPr/>
        </p:nvSpPr>
        <p:spPr>
          <a:xfrm>
            <a:off x="1613574" y="1427211"/>
            <a:ext cx="4857971" cy="654644"/>
          </a:xfrm>
          <a:prstGeom prst="rect">
            <a:avLst/>
          </a:prstGeom>
        </p:spPr>
        <p:txBody>
          <a:bodyPr lIns="0" tIns="0" rIns="0" bIns="0" rtlCol="0" anchor="t">
            <a:spAutoFit/>
          </a:bodyPr>
          <a:lstStyle/>
          <a:p>
            <a:pPr>
              <a:lnSpc>
                <a:spcPts val="4805"/>
              </a:lnSpc>
            </a:pPr>
            <a:r>
              <a:rPr lang="en-US" sz="3482" spc="341">
                <a:solidFill>
                  <a:srgbClr val="231F20"/>
                </a:solidFill>
                <a:latin typeface="Oswald Bold"/>
              </a:rPr>
              <a:t>1.1. MÔ TẢ BÀI TOÁN</a:t>
            </a:r>
          </a:p>
          <a:p>
            <a:pPr>
              <a:lnSpc>
                <a:spcPts val="251"/>
              </a:lnSpc>
            </a:pPr>
            <a:endParaRPr lang="en-US" sz="3482" spc="341">
              <a:solidFill>
                <a:srgbClr val="231F20"/>
              </a:solidFill>
              <a:latin typeface="Oswald Bold"/>
            </a:endParaRPr>
          </a:p>
        </p:txBody>
      </p:sp>
      <p:sp>
        <p:nvSpPr>
          <p:cNvPr id="9" name="TextBox 9"/>
          <p:cNvSpPr txBox="1"/>
          <p:nvPr/>
        </p:nvSpPr>
        <p:spPr>
          <a:xfrm>
            <a:off x="1941962" y="2311449"/>
            <a:ext cx="8488435" cy="7817501"/>
          </a:xfrm>
          <a:prstGeom prst="rect">
            <a:avLst/>
          </a:prstGeom>
        </p:spPr>
        <p:txBody>
          <a:bodyPr lIns="0" tIns="0" rIns="0" bIns="0" rtlCol="0" anchor="t">
            <a:spAutoFit/>
          </a:bodyPr>
          <a:lstStyle/>
          <a:p>
            <a:pPr>
              <a:lnSpc>
                <a:spcPts val="3602"/>
              </a:lnSpc>
            </a:pPr>
            <a:r>
              <a:rPr lang="en-US" sz="2610" spc="255">
                <a:solidFill>
                  <a:srgbClr val="231F20"/>
                </a:solidFill>
                <a:latin typeface="Times New Roman"/>
              </a:rPr>
              <a:t>Bước 4: Thiết lập cơ sở dữ liệu Chúng ta cần thiết lập cơ sở dữ liệu để lưu trữ thông tin về bài đăng và người dùng trên blog. Django hỗ trợ nhiều loại cơ sở dữ liệu khác nhau như SQLite, MySQL, PostgreSQL,... </a:t>
            </a:r>
          </a:p>
          <a:p>
            <a:pPr>
              <a:lnSpc>
                <a:spcPts val="3602"/>
              </a:lnSpc>
            </a:pPr>
            <a:r>
              <a:rPr lang="en-US" sz="2610" spc="255">
                <a:solidFill>
                  <a:srgbClr val="231F20"/>
                </a:solidFill>
                <a:latin typeface="Times New Roman"/>
              </a:rPr>
              <a:t>Để thiết lập cơ sở dữ liệu, chúng ta cần chỉnh sửa file settings.py trong project Django và thêm các thông tin cơ sở dữ liệu như sau:</a:t>
            </a:r>
          </a:p>
          <a:p>
            <a:pPr>
              <a:lnSpc>
                <a:spcPts val="3602"/>
              </a:lnSpc>
            </a:pPr>
            <a:endParaRPr lang="en-US" sz="2610" spc="255">
              <a:solidFill>
                <a:srgbClr val="231F20"/>
              </a:solidFill>
              <a:latin typeface="Times New Roman"/>
            </a:endParaRPr>
          </a:p>
          <a:p>
            <a:pPr>
              <a:lnSpc>
                <a:spcPts val="3602"/>
              </a:lnSpc>
            </a:pPr>
            <a:r>
              <a:rPr lang="en-US" sz="2610" spc="255">
                <a:solidFill>
                  <a:srgbClr val="231F20"/>
                </a:solidFill>
                <a:latin typeface="Times New Roman"/>
              </a:rPr>
              <a:t>DATABASES = {</a:t>
            </a:r>
          </a:p>
          <a:p>
            <a:pPr>
              <a:lnSpc>
                <a:spcPts val="3602"/>
              </a:lnSpc>
            </a:pPr>
            <a:r>
              <a:rPr lang="en-US" sz="2610" spc="255">
                <a:solidFill>
                  <a:srgbClr val="231F20"/>
                </a:solidFill>
                <a:latin typeface="Times New Roman"/>
              </a:rPr>
              <a:t>   'default': {</a:t>
            </a:r>
          </a:p>
          <a:p>
            <a:pPr>
              <a:lnSpc>
                <a:spcPts val="3602"/>
              </a:lnSpc>
            </a:pPr>
            <a:r>
              <a:rPr lang="en-US" sz="2610" spc="255">
                <a:solidFill>
                  <a:srgbClr val="231F20"/>
                </a:solidFill>
                <a:latin typeface="Times New Roman"/>
              </a:rPr>
              <a:t>       'ENGINE': 'django.db.backends.mysql',</a:t>
            </a:r>
          </a:p>
          <a:p>
            <a:pPr>
              <a:lnSpc>
                <a:spcPts val="3602"/>
              </a:lnSpc>
            </a:pPr>
            <a:r>
              <a:rPr lang="en-US" sz="2610" spc="255">
                <a:solidFill>
                  <a:srgbClr val="231F20"/>
                </a:solidFill>
                <a:latin typeface="Times New Roman"/>
              </a:rPr>
              <a:t>       'NAME': 'blog_database',</a:t>
            </a:r>
          </a:p>
          <a:p>
            <a:pPr>
              <a:lnSpc>
                <a:spcPts val="3602"/>
              </a:lnSpc>
            </a:pPr>
            <a:r>
              <a:rPr lang="en-US" sz="2610" spc="255">
                <a:solidFill>
                  <a:srgbClr val="231F20"/>
                </a:solidFill>
                <a:latin typeface="Times New Roman"/>
              </a:rPr>
              <a:t>        ...</a:t>
            </a:r>
          </a:p>
          <a:p>
            <a:pPr>
              <a:lnSpc>
                <a:spcPts val="3602"/>
              </a:lnSpc>
            </a:pPr>
            <a:r>
              <a:rPr lang="en-US" sz="2610" spc="255">
                <a:solidFill>
                  <a:srgbClr val="231F20"/>
                </a:solidFill>
                <a:latin typeface="Times New Roman"/>
              </a:rPr>
              <a:t>   }</a:t>
            </a:r>
          </a:p>
          <a:p>
            <a:pPr>
              <a:lnSpc>
                <a:spcPts val="3602"/>
              </a:lnSpc>
            </a:pPr>
            <a:r>
              <a:rPr lang="en-US" sz="2610" spc="255">
                <a:solidFill>
                  <a:srgbClr val="231F20"/>
                </a:solidFill>
                <a:latin typeface="Times New Roman"/>
              </a:rPr>
              <a:t>}</a:t>
            </a:r>
          </a:p>
          <a:p>
            <a:pPr marL="0" lvl="0" indent="0" algn="l">
              <a:lnSpc>
                <a:spcPts val="3602"/>
              </a:lnSpc>
              <a:spcBef>
                <a:spcPct val="0"/>
              </a:spcBef>
            </a:pPr>
            <a:endParaRPr lang="en-US" sz="2610" spc="255">
              <a:solidFill>
                <a:srgbClr val="231F20"/>
              </a:solidFill>
              <a:latin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2142191" y="3396305"/>
            <a:ext cx="8616594" cy="1948998"/>
            <a:chOff x="0" y="0"/>
            <a:chExt cx="3301390" cy="746746"/>
          </a:xfrm>
        </p:grpSpPr>
        <p:sp>
          <p:nvSpPr>
            <p:cNvPr id="3" name="Freeform 3"/>
            <p:cNvSpPr/>
            <p:nvPr/>
          </p:nvSpPr>
          <p:spPr>
            <a:xfrm>
              <a:off x="0" y="0"/>
              <a:ext cx="3301390" cy="746746"/>
            </a:xfrm>
            <a:custGeom>
              <a:avLst/>
              <a:gdLst/>
              <a:ahLst/>
              <a:cxnLst/>
              <a:rect l="l" t="t" r="r" b="b"/>
              <a:pathLst>
                <a:path w="3301390" h="746746">
                  <a:moveTo>
                    <a:pt x="0" y="0"/>
                  </a:moveTo>
                  <a:lnTo>
                    <a:pt x="3301390" y="0"/>
                  </a:lnTo>
                  <a:lnTo>
                    <a:pt x="3301390" y="746746"/>
                  </a:lnTo>
                  <a:lnTo>
                    <a:pt x="0" y="746746"/>
                  </a:lnTo>
                  <a:close/>
                </a:path>
              </a:pathLst>
            </a:custGeom>
            <a:solidFill>
              <a:srgbClr val="EFEFEF"/>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7995" y="2416224"/>
            <a:ext cx="1156649" cy="1173721"/>
          </a:xfrm>
          <a:prstGeom prst="rect">
            <a:avLst/>
          </a:prstGeom>
        </p:spPr>
      </p:pic>
      <p:sp>
        <p:nvSpPr>
          <p:cNvPr id="6" name="TextBox 6"/>
          <p:cNvSpPr txBox="1"/>
          <p:nvPr/>
        </p:nvSpPr>
        <p:spPr>
          <a:xfrm>
            <a:off x="770252" y="501066"/>
            <a:ext cx="8133453" cy="1418865"/>
          </a:xfrm>
          <a:prstGeom prst="rect">
            <a:avLst/>
          </a:prstGeom>
        </p:spPr>
        <p:txBody>
          <a:bodyPr lIns="0" tIns="0" rIns="0" bIns="0" rtlCol="0" anchor="t">
            <a:spAutoFit/>
          </a:bodyPr>
          <a:lstStyle/>
          <a:p>
            <a:pPr>
              <a:lnSpc>
                <a:spcPts val="5771"/>
              </a:lnSpc>
            </a:pPr>
            <a:r>
              <a:rPr lang="en-US" sz="4182" spc="409">
                <a:solidFill>
                  <a:srgbClr val="231F20"/>
                </a:solidFill>
                <a:latin typeface="Oswald Bold"/>
              </a:rPr>
              <a:t>PHẦN 1: PHÂN TÍCH, THIẾT KẾ</a:t>
            </a:r>
          </a:p>
          <a:p>
            <a:pPr>
              <a:lnSpc>
                <a:spcPts val="5771"/>
              </a:lnSpc>
            </a:pPr>
            <a:endParaRPr lang="en-US" sz="4182" spc="409">
              <a:solidFill>
                <a:srgbClr val="231F20"/>
              </a:solidFill>
              <a:latin typeface="Oswald Bold"/>
            </a:endParaRPr>
          </a:p>
        </p:txBody>
      </p:sp>
      <p:sp>
        <p:nvSpPr>
          <p:cNvPr id="7" name="TextBox 7"/>
          <p:cNvSpPr txBox="1"/>
          <p:nvPr/>
        </p:nvSpPr>
        <p:spPr>
          <a:xfrm>
            <a:off x="1613574" y="1427211"/>
            <a:ext cx="4857971" cy="654644"/>
          </a:xfrm>
          <a:prstGeom prst="rect">
            <a:avLst/>
          </a:prstGeom>
        </p:spPr>
        <p:txBody>
          <a:bodyPr lIns="0" tIns="0" rIns="0" bIns="0" rtlCol="0" anchor="t">
            <a:spAutoFit/>
          </a:bodyPr>
          <a:lstStyle/>
          <a:p>
            <a:pPr>
              <a:lnSpc>
                <a:spcPts val="4805"/>
              </a:lnSpc>
            </a:pPr>
            <a:r>
              <a:rPr lang="en-US" sz="3482" spc="341">
                <a:solidFill>
                  <a:srgbClr val="231F20"/>
                </a:solidFill>
                <a:latin typeface="Oswald Bold"/>
              </a:rPr>
              <a:t>1.1. MÔ TẢ BÀI TOÁN</a:t>
            </a:r>
          </a:p>
          <a:p>
            <a:pPr>
              <a:lnSpc>
                <a:spcPts val="251"/>
              </a:lnSpc>
            </a:pPr>
            <a:endParaRPr lang="en-US" sz="3482" spc="341">
              <a:solidFill>
                <a:srgbClr val="231F20"/>
              </a:solidFill>
              <a:latin typeface="Oswald Bold"/>
            </a:endParaRPr>
          </a:p>
        </p:txBody>
      </p:sp>
      <p:sp>
        <p:nvSpPr>
          <p:cNvPr id="8" name="TextBox 8"/>
          <p:cNvSpPr txBox="1"/>
          <p:nvPr/>
        </p:nvSpPr>
        <p:spPr>
          <a:xfrm>
            <a:off x="2005368" y="2311449"/>
            <a:ext cx="14340504" cy="5531435"/>
          </a:xfrm>
          <a:prstGeom prst="rect">
            <a:avLst/>
          </a:prstGeom>
        </p:spPr>
        <p:txBody>
          <a:bodyPr lIns="0" tIns="0" rIns="0" bIns="0" rtlCol="0" anchor="t">
            <a:spAutoFit/>
          </a:bodyPr>
          <a:lstStyle/>
          <a:p>
            <a:pPr>
              <a:lnSpc>
                <a:spcPts val="3606"/>
              </a:lnSpc>
            </a:pPr>
            <a:r>
              <a:rPr lang="en-US" sz="2613" spc="256">
                <a:solidFill>
                  <a:srgbClr val="231F20"/>
                </a:solidFill>
                <a:latin typeface="Times New Roman"/>
              </a:rPr>
              <a:t>Bước 5: Tạo các model Sau khi đã thiết lập cơ sở dữ liệu, chúng ta có thể tạo các model để định nghĩa cấu trúc dữ liệu cho các bài đăng và người dùng trên blog. Model là một đối tượng Python đại diện cho một bảng trong cơ sở dữ liệu.</a:t>
            </a:r>
          </a:p>
          <a:p>
            <a:pPr>
              <a:lnSpc>
                <a:spcPts val="3606"/>
              </a:lnSpc>
            </a:pPr>
            <a:r>
              <a:rPr lang="en-US" sz="2613" spc="256">
                <a:solidFill>
                  <a:srgbClr val="231F20"/>
                </a:solidFill>
                <a:latin typeface="Times New Roman"/>
              </a:rPr>
              <a:t>Ví dụ, chúng ta có thể tạo một model đơn giản cho bài đăng như sau:</a:t>
            </a:r>
          </a:p>
          <a:p>
            <a:pPr>
              <a:lnSpc>
                <a:spcPts val="3606"/>
              </a:lnSpc>
            </a:pPr>
            <a:r>
              <a:rPr lang="en-US" sz="2613" spc="256">
                <a:solidFill>
                  <a:srgbClr val="231F20"/>
                </a:solidFill>
                <a:latin typeface="Times New Roman"/>
              </a:rPr>
              <a:t>from django.db import models</a:t>
            </a:r>
          </a:p>
          <a:p>
            <a:pPr>
              <a:lnSpc>
                <a:spcPts val="3606"/>
              </a:lnSpc>
            </a:pPr>
            <a:endParaRPr lang="en-US" sz="2613" spc="256">
              <a:solidFill>
                <a:srgbClr val="231F20"/>
              </a:solidFill>
              <a:latin typeface="Times New Roman"/>
            </a:endParaRPr>
          </a:p>
          <a:p>
            <a:pPr>
              <a:lnSpc>
                <a:spcPts val="3606"/>
              </a:lnSpc>
            </a:pPr>
            <a:r>
              <a:rPr lang="en-US" sz="2613" spc="256">
                <a:solidFill>
                  <a:srgbClr val="231F20"/>
                </a:solidFill>
                <a:latin typeface="Times New Roman"/>
              </a:rPr>
              <a:t>class Post(models.Model):</a:t>
            </a:r>
          </a:p>
          <a:p>
            <a:pPr>
              <a:lnSpc>
                <a:spcPts val="3606"/>
              </a:lnSpc>
            </a:pPr>
            <a:r>
              <a:rPr lang="en-US" sz="2613" spc="256">
                <a:solidFill>
                  <a:srgbClr val="231F20"/>
                </a:solidFill>
                <a:latin typeface="Times New Roman"/>
              </a:rPr>
              <a:t>   title = models.CharField(max_length=200)</a:t>
            </a:r>
          </a:p>
          <a:p>
            <a:pPr>
              <a:lnSpc>
                <a:spcPts val="3606"/>
              </a:lnSpc>
            </a:pPr>
            <a:r>
              <a:rPr lang="en-US" sz="2613" spc="256">
                <a:solidFill>
                  <a:srgbClr val="231F20"/>
                </a:solidFill>
                <a:latin typeface="Times New Roman"/>
              </a:rPr>
              <a:t>   content = models.TextField()</a:t>
            </a:r>
          </a:p>
          <a:p>
            <a:pPr>
              <a:lnSpc>
                <a:spcPts val="3606"/>
              </a:lnSpc>
            </a:pPr>
            <a:r>
              <a:rPr lang="en-US" sz="2613" spc="256">
                <a:solidFill>
                  <a:srgbClr val="231F20"/>
                </a:solidFill>
                <a:latin typeface="Times New Roman"/>
              </a:rPr>
              <a:t>   date_posted = models.DateTimeField(default=timezone.now)</a:t>
            </a:r>
          </a:p>
          <a:p>
            <a:pPr>
              <a:lnSpc>
                <a:spcPts val="3606"/>
              </a:lnSpc>
            </a:pPr>
            <a:r>
              <a:rPr lang="en-US" sz="2613" spc="256">
                <a:solidFill>
                  <a:srgbClr val="231F20"/>
                </a:solidFill>
                <a:latin typeface="Times New Roman"/>
              </a:rPr>
              <a:t>   author = models.ForeignKey(User, on_delete=models.CASCADE)</a:t>
            </a:r>
          </a:p>
          <a:p>
            <a:pPr marL="0" lvl="0" indent="0" algn="l">
              <a:lnSpc>
                <a:spcPts val="3606"/>
              </a:lnSpc>
              <a:spcBef>
                <a:spcPct val="0"/>
              </a:spcBef>
            </a:pPr>
            <a:endParaRPr lang="en-US" sz="2613" spc="256">
              <a:solidFill>
                <a:srgbClr val="231F20"/>
              </a:solidFill>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099350" y="8672882"/>
            <a:ext cx="3627450" cy="3627450"/>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383979" y="8108587"/>
            <a:ext cx="1058192" cy="1058192"/>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685993" y="8388888"/>
            <a:ext cx="454164" cy="497590"/>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045568" y="9006102"/>
            <a:ext cx="1058192" cy="1058192"/>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722391" y="9006102"/>
            <a:ext cx="1058192" cy="1058192"/>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852945" y="9781493"/>
            <a:ext cx="897140" cy="856361"/>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9881668" y="9813283"/>
            <a:ext cx="781249" cy="792780"/>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4479722" y="-4833750"/>
            <a:ext cx="7616557" cy="7815497"/>
          </a:xfrm>
          <a:prstGeom prst="rect">
            <a:avLst/>
          </a:prstGeom>
        </p:spPr>
      </p:pic>
      <p:pic>
        <p:nvPicPr>
          <p:cNvPr id="11" name="Picture 11"/>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4176364">
            <a:off x="-4105129" y="6530238"/>
            <a:ext cx="7616557" cy="7815497"/>
          </a:xfrm>
          <a:prstGeom prst="rect">
            <a:avLst/>
          </a:prstGeom>
        </p:spPr>
      </p:pic>
      <p:graphicFrame>
        <p:nvGraphicFramePr>
          <p:cNvPr id="12" name="Table 12"/>
          <p:cNvGraphicFramePr>
            <a:graphicFrameLocks noGrp="1"/>
          </p:cNvGraphicFramePr>
          <p:nvPr/>
        </p:nvGraphicFramePr>
        <p:xfrm>
          <a:off x="2586131" y="1795438"/>
          <a:ext cx="11893590" cy="8810626"/>
        </p:xfrm>
        <a:graphic>
          <a:graphicData uri="http://schemas.openxmlformats.org/drawingml/2006/table">
            <a:tbl>
              <a:tblPr/>
              <a:tblGrid>
                <a:gridCol w="5946795">
                  <a:extLst>
                    <a:ext uri="{9D8B030D-6E8A-4147-A177-3AD203B41FA5}">
                      <a16:colId xmlns:a16="http://schemas.microsoft.com/office/drawing/2014/main" val="20000"/>
                    </a:ext>
                  </a:extLst>
                </a:gridCol>
                <a:gridCol w="5946795">
                  <a:extLst>
                    <a:ext uri="{9D8B030D-6E8A-4147-A177-3AD203B41FA5}">
                      <a16:colId xmlns:a16="http://schemas.microsoft.com/office/drawing/2014/main" val="20001"/>
                    </a:ext>
                  </a:extLst>
                </a:gridCol>
              </a:tblGrid>
              <a:tr h="2171566">
                <a:tc>
                  <a:txBody>
                    <a:bodyPr/>
                    <a:lstStyle/>
                    <a:p>
                      <a:pPr algn="l">
                        <a:lnSpc>
                          <a:spcPts val="4479"/>
                        </a:lnSpc>
                        <a:defRPr/>
                      </a:pPr>
                      <a:endParaRPr lang="en-US" sz="1100"/>
                    </a:p>
                    <a:p>
                      <a:pPr>
                        <a:lnSpc>
                          <a:spcPts val="4479"/>
                        </a:lnSpc>
                      </a:pPr>
                      <a:r>
                        <a:rPr lang="en-US" sz="3199">
                          <a:solidFill>
                            <a:srgbClr val="000000"/>
                          </a:solidFill>
                          <a:latin typeface="Times New Roman Bold"/>
                        </a:rPr>
                        <a:t>  1. Đăng ký tài khoản</a:t>
                      </a:r>
                    </a:p>
                    <a:p>
                      <a:pPr>
                        <a:lnSpc>
                          <a:spcPts val="4479"/>
                        </a:lnSpc>
                      </a:pPr>
                      <a:r>
                        <a:rPr lang="en-US" sz="3199">
                          <a:solidFill>
                            <a:srgbClr val="000000"/>
                          </a:solidFill>
                          <a:latin typeface="Times New Roman Bold"/>
                        </a:rPr>
                        <a:t>  </a:t>
                      </a:r>
                    </a:p>
                  </a:txBody>
                  <a:tcPr marL="190500" marR="190500" marT="190500" marB="190500" anchor="ctr">
                    <a:lnL w="38100" cap="flat" cmpd="sng" algn="ctr">
                      <a:solidFill>
                        <a:srgbClr val="F2F4F5"/>
                      </a:solidFill>
                      <a:prstDash val="solid"/>
                      <a:round/>
                      <a:headEnd type="none" w="med" len="med"/>
                      <a:tailEnd type="none" w="med" len="med"/>
                    </a:lnL>
                    <a:lnR w="38100" cap="flat" cmpd="sng" algn="ctr">
                      <a:solidFill>
                        <a:srgbClr val="F2F4F5"/>
                      </a:solidFill>
                      <a:prstDash val="solid"/>
                      <a:round/>
                      <a:headEnd type="none" w="med" len="med"/>
                      <a:tailEnd type="none" w="med" len="med"/>
                    </a:lnR>
                    <a:lnT w="38100" cap="flat" cmpd="sng" algn="ctr">
                      <a:solidFill>
                        <a:srgbClr val="F2F4F5"/>
                      </a:solidFill>
                      <a:prstDash val="solid"/>
                      <a:round/>
                      <a:headEnd type="none" w="med" len="med"/>
                      <a:tailEnd type="none" w="med" len="med"/>
                    </a:lnT>
                    <a:lnB w="38100" cap="flat" cmpd="sng" algn="ctr">
                      <a:solidFill>
                        <a:srgbClr val="F2F4F5"/>
                      </a:solidFill>
                      <a:prstDash val="solid"/>
                      <a:round/>
                      <a:headEnd type="none" w="med" len="med"/>
                      <a:tailEnd type="none" w="med" len="med"/>
                    </a:lnB>
                  </a:tcPr>
                </a:tc>
                <a:tc>
                  <a:txBody>
                    <a:bodyPr/>
                    <a:lstStyle/>
                    <a:p>
                      <a:pPr algn="l">
                        <a:lnSpc>
                          <a:spcPts val="4479"/>
                        </a:lnSpc>
                        <a:defRPr/>
                      </a:pPr>
                      <a:endParaRPr lang="en-US" sz="1100"/>
                    </a:p>
                    <a:p>
                      <a:pPr>
                        <a:lnSpc>
                          <a:spcPts val="4479"/>
                        </a:lnSpc>
                      </a:pPr>
                      <a:r>
                        <a:rPr lang="en-US" sz="3199">
                          <a:solidFill>
                            <a:srgbClr val="000000"/>
                          </a:solidFill>
                          <a:latin typeface="Times New Roman Bold"/>
                        </a:rPr>
                        <a:t>  5. Chỉnh sửa bài viết</a:t>
                      </a:r>
                    </a:p>
                    <a:p>
                      <a:pPr>
                        <a:lnSpc>
                          <a:spcPts val="4479"/>
                        </a:lnSpc>
                      </a:pPr>
                      <a:r>
                        <a:rPr lang="en-US" sz="3199">
                          <a:solidFill>
                            <a:srgbClr val="000000"/>
                          </a:solidFill>
                          <a:latin typeface="Times New Roman Bold"/>
                        </a:rPr>
                        <a:t>  </a:t>
                      </a:r>
                    </a:p>
                  </a:txBody>
                  <a:tcPr marL="190500" marR="190500" marT="190500" marB="190500" anchor="ctr">
                    <a:lnL w="38100" cap="flat" cmpd="sng" algn="ctr">
                      <a:solidFill>
                        <a:srgbClr val="F2F4F5"/>
                      </a:solidFill>
                      <a:prstDash val="solid"/>
                      <a:round/>
                      <a:headEnd type="none" w="med" len="med"/>
                      <a:tailEnd type="none" w="med" len="med"/>
                    </a:lnL>
                    <a:lnR w="38100" cap="flat" cmpd="sng" algn="ctr">
                      <a:solidFill>
                        <a:srgbClr val="F2F4F5"/>
                      </a:solidFill>
                      <a:prstDash val="solid"/>
                      <a:round/>
                      <a:headEnd type="none" w="med" len="med"/>
                      <a:tailEnd type="none" w="med" len="med"/>
                    </a:lnR>
                    <a:lnT w="38100" cap="flat" cmpd="sng" algn="ctr">
                      <a:solidFill>
                        <a:srgbClr val="F2F4F5"/>
                      </a:solidFill>
                      <a:prstDash val="solid"/>
                      <a:round/>
                      <a:headEnd type="none" w="med" len="med"/>
                      <a:tailEnd type="none" w="med" len="med"/>
                    </a:lnT>
                    <a:lnB w="38100" cap="flat" cmpd="sng" algn="ctr">
                      <a:solidFill>
                        <a:srgbClr val="F2F4F5"/>
                      </a:solidFill>
                      <a:prstDash val="solid"/>
                      <a:round/>
                      <a:headEnd type="none" w="med" len="med"/>
                      <a:tailEnd type="none" w="med" len="med"/>
                    </a:lnB>
                  </a:tcPr>
                </a:tc>
                <a:extLst>
                  <a:ext uri="{0D108BD9-81ED-4DB2-BD59-A6C34878D82A}">
                    <a16:rowId xmlns:a16="http://schemas.microsoft.com/office/drawing/2014/main" val="10000"/>
                  </a:ext>
                </a:extLst>
              </a:tr>
              <a:tr h="2295928">
                <a:tc>
                  <a:txBody>
                    <a:bodyPr/>
                    <a:lstStyle/>
                    <a:p>
                      <a:pPr algn="l">
                        <a:lnSpc>
                          <a:spcPts val="4479"/>
                        </a:lnSpc>
                        <a:defRPr/>
                      </a:pPr>
                      <a:endParaRPr lang="en-US" sz="1100"/>
                    </a:p>
                    <a:p>
                      <a:pPr>
                        <a:lnSpc>
                          <a:spcPts val="4479"/>
                        </a:lnSpc>
                      </a:pPr>
                      <a:r>
                        <a:rPr lang="en-US" sz="3199">
                          <a:solidFill>
                            <a:srgbClr val="000000"/>
                          </a:solidFill>
                          <a:latin typeface="Times New Roman Bold"/>
                        </a:rPr>
                        <a:t>  2.Đăng nhập và đăng xuất</a:t>
                      </a:r>
                    </a:p>
                    <a:p>
                      <a:pPr>
                        <a:lnSpc>
                          <a:spcPts val="4479"/>
                        </a:lnSpc>
                      </a:pPr>
                      <a:r>
                        <a:rPr lang="en-US" sz="3199">
                          <a:solidFill>
                            <a:srgbClr val="000000"/>
                          </a:solidFill>
                          <a:latin typeface="Times New Roman Bold"/>
                        </a:rPr>
                        <a:t>  </a:t>
                      </a:r>
                    </a:p>
                  </a:txBody>
                  <a:tcPr marL="190500" marR="190500" marT="190500" marB="190500" anchor="ctr">
                    <a:lnL w="38100" cap="flat" cmpd="sng" algn="ctr">
                      <a:solidFill>
                        <a:srgbClr val="F2F4F5"/>
                      </a:solidFill>
                      <a:prstDash val="solid"/>
                      <a:round/>
                      <a:headEnd type="none" w="med" len="med"/>
                      <a:tailEnd type="none" w="med" len="med"/>
                    </a:lnL>
                    <a:lnR w="38100" cap="flat" cmpd="sng" algn="ctr">
                      <a:solidFill>
                        <a:srgbClr val="F2F4F5"/>
                      </a:solidFill>
                      <a:prstDash val="solid"/>
                      <a:round/>
                      <a:headEnd type="none" w="med" len="med"/>
                      <a:tailEnd type="none" w="med" len="med"/>
                    </a:lnR>
                    <a:lnT w="38100" cap="flat" cmpd="sng" algn="ctr">
                      <a:solidFill>
                        <a:srgbClr val="F2F4F5"/>
                      </a:solidFill>
                      <a:prstDash val="solid"/>
                      <a:round/>
                      <a:headEnd type="none" w="med" len="med"/>
                      <a:tailEnd type="none" w="med" len="med"/>
                    </a:lnT>
                    <a:lnB w="38100" cap="flat" cmpd="sng" algn="ctr">
                      <a:solidFill>
                        <a:srgbClr val="F2F4F5"/>
                      </a:solidFill>
                      <a:prstDash val="solid"/>
                      <a:round/>
                      <a:headEnd type="none" w="med" len="med"/>
                      <a:tailEnd type="none" w="med" len="med"/>
                    </a:lnB>
                  </a:tcPr>
                </a:tc>
                <a:tc>
                  <a:txBody>
                    <a:bodyPr/>
                    <a:lstStyle/>
                    <a:p>
                      <a:pPr algn="l">
                        <a:lnSpc>
                          <a:spcPts val="4759"/>
                        </a:lnSpc>
                        <a:defRPr/>
                      </a:pPr>
                      <a:endParaRPr lang="en-US" sz="1100"/>
                    </a:p>
                    <a:p>
                      <a:pPr>
                        <a:lnSpc>
                          <a:spcPts val="4759"/>
                        </a:lnSpc>
                      </a:pPr>
                      <a:r>
                        <a:rPr lang="en-US" sz="3399">
                          <a:solidFill>
                            <a:srgbClr val="000000"/>
                          </a:solidFill>
                          <a:latin typeface="Times New Roman Bold"/>
                        </a:rPr>
                        <a:t>  6. Xóa bài viết</a:t>
                      </a:r>
                    </a:p>
                    <a:p>
                      <a:pPr>
                        <a:lnSpc>
                          <a:spcPts val="4759"/>
                        </a:lnSpc>
                      </a:pPr>
                      <a:r>
                        <a:rPr lang="en-US" sz="3399">
                          <a:solidFill>
                            <a:srgbClr val="000000"/>
                          </a:solidFill>
                          <a:latin typeface="Times New Roman Bold"/>
                        </a:rPr>
                        <a:t>  </a:t>
                      </a:r>
                    </a:p>
                  </a:txBody>
                  <a:tcPr marL="190500" marR="190500" marT="190500" marB="190500" anchor="ctr">
                    <a:lnL w="38100" cap="flat" cmpd="sng" algn="ctr">
                      <a:solidFill>
                        <a:srgbClr val="F2F4F5"/>
                      </a:solidFill>
                      <a:prstDash val="solid"/>
                      <a:round/>
                      <a:headEnd type="none" w="med" len="med"/>
                      <a:tailEnd type="none" w="med" len="med"/>
                    </a:lnL>
                    <a:lnR w="38100" cap="flat" cmpd="sng" algn="ctr">
                      <a:solidFill>
                        <a:srgbClr val="F2F4F5"/>
                      </a:solidFill>
                      <a:prstDash val="solid"/>
                      <a:round/>
                      <a:headEnd type="none" w="med" len="med"/>
                      <a:tailEnd type="none" w="med" len="med"/>
                    </a:lnR>
                    <a:lnT w="38100" cap="flat" cmpd="sng" algn="ctr">
                      <a:solidFill>
                        <a:srgbClr val="F2F4F5"/>
                      </a:solidFill>
                      <a:prstDash val="solid"/>
                      <a:round/>
                      <a:headEnd type="none" w="med" len="med"/>
                      <a:tailEnd type="none" w="med" len="med"/>
                    </a:lnT>
                    <a:lnB w="38100" cap="flat" cmpd="sng" algn="ctr">
                      <a:solidFill>
                        <a:srgbClr val="F2F4F5"/>
                      </a:solidFill>
                      <a:prstDash val="solid"/>
                      <a:round/>
                      <a:headEnd type="none" w="med" len="med"/>
                      <a:tailEnd type="none" w="med" len="med"/>
                    </a:lnB>
                  </a:tcPr>
                </a:tc>
                <a:extLst>
                  <a:ext uri="{0D108BD9-81ED-4DB2-BD59-A6C34878D82A}">
                    <a16:rowId xmlns:a16="http://schemas.microsoft.com/office/drawing/2014/main" val="10001"/>
                  </a:ext>
                </a:extLst>
              </a:tr>
              <a:tr h="2171566">
                <a:tc>
                  <a:txBody>
                    <a:bodyPr/>
                    <a:lstStyle/>
                    <a:p>
                      <a:pPr algn="l">
                        <a:lnSpc>
                          <a:spcPts val="4479"/>
                        </a:lnSpc>
                        <a:defRPr/>
                      </a:pPr>
                      <a:endParaRPr lang="en-US" sz="1100"/>
                    </a:p>
                    <a:p>
                      <a:pPr>
                        <a:lnSpc>
                          <a:spcPts val="4479"/>
                        </a:lnSpc>
                      </a:pPr>
                      <a:r>
                        <a:rPr lang="en-US" sz="3199">
                          <a:solidFill>
                            <a:srgbClr val="000000"/>
                          </a:solidFill>
                          <a:latin typeface="Times New Roman Bold"/>
                        </a:rPr>
                        <a:t>  3. Xem bài viết</a:t>
                      </a:r>
                    </a:p>
                    <a:p>
                      <a:pPr>
                        <a:lnSpc>
                          <a:spcPts val="4479"/>
                        </a:lnSpc>
                      </a:pPr>
                      <a:r>
                        <a:rPr lang="en-US" sz="3199">
                          <a:solidFill>
                            <a:srgbClr val="000000"/>
                          </a:solidFill>
                          <a:latin typeface="Times New Roman Bold"/>
                        </a:rPr>
                        <a:t>  </a:t>
                      </a:r>
                    </a:p>
                  </a:txBody>
                  <a:tcPr marL="190500" marR="190500" marT="190500" marB="190500" anchor="ctr">
                    <a:lnL w="38100" cap="flat" cmpd="sng" algn="ctr">
                      <a:solidFill>
                        <a:srgbClr val="F2F4F5"/>
                      </a:solidFill>
                      <a:prstDash val="solid"/>
                      <a:round/>
                      <a:headEnd type="none" w="med" len="med"/>
                      <a:tailEnd type="none" w="med" len="med"/>
                    </a:lnL>
                    <a:lnR w="38100" cap="flat" cmpd="sng" algn="ctr">
                      <a:solidFill>
                        <a:srgbClr val="F2F4F5"/>
                      </a:solidFill>
                      <a:prstDash val="solid"/>
                      <a:round/>
                      <a:headEnd type="none" w="med" len="med"/>
                      <a:tailEnd type="none" w="med" len="med"/>
                    </a:lnR>
                    <a:lnT w="38100" cap="flat" cmpd="sng" algn="ctr">
                      <a:solidFill>
                        <a:srgbClr val="F2F4F5"/>
                      </a:solidFill>
                      <a:prstDash val="solid"/>
                      <a:round/>
                      <a:headEnd type="none" w="med" len="med"/>
                      <a:tailEnd type="none" w="med" len="med"/>
                    </a:lnT>
                    <a:lnB w="38100" cap="flat" cmpd="sng" algn="ctr">
                      <a:solidFill>
                        <a:srgbClr val="F2F4F5"/>
                      </a:solidFill>
                      <a:prstDash val="solid"/>
                      <a:round/>
                      <a:headEnd type="none" w="med" len="med"/>
                      <a:tailEnd type="none" w="med" len="med"/>
                    </a:lnB>
                  </a:tcPr>
                </a:tc>
                <a:tc>
                  <a:txBody>
                    <a:bodyPr/>
                    <a:lstStyle/>
                    <a:p>
                      <a:pPr algn="l">
                        <a:lnSpc>
                          <a:spcPts val="4479"/>
                        </a:lnSpc>
                        <a:defRPr/>
                      </a:pPr>
                      <a:endParaRPr lang="en-US" sz="1100"/>
                    </a:p>
                    <a:p>
                      <a:pPr>
                        <a:lnSpc>
                          <a:spcPts val="4479"/>
                        </a:lnSpc>
                      </a:pPr>
                      <a:r>
                        <a:rPr lang="en-US" sz="3199">
                          <a:solidFill>
                            <a:srgbClr val="000000"/>
                          </a:solidFill>
                          <a:latin typeface="Times New Roman Bold"/>
                        </a:rPr>
                        <a:t>  7. Quản lý tài khoản</a:t>
                      </a:r>
                    </a:p>
                    <a:p>
                      <a:pPr>
                        <a:lnSpc>
                          <a:spcPts val="4479"/>
                        </a:lnSpc>
                      </a:pPr>
                      <a:r>
                        <a:rPr lang="en-US" sz="3199">
                          <a:solidFill>
                            <a:srgbClr val="000000"/>
                          </a:solidFill>
                          <a:latin typeface="Times New Roman Bold"/>
                        </a:rPr>
                        <a:t>  </a:t>
                      </a:r>
                    </a:p>
                  </a:txBody>
                  <a:tcPr marL="190500" marR="190500" marT="190500" marB="190500" anchor="ctr">
                    <a:lnL w="38100" cap="flat" cmpd="sng" algn="ctr">
                      <a:solidFill>
                        <a:srgbClr val="F2F4F5"/>
                      </a:solidFill>
                      <a:prstDash val="solid"/>
                      <a:round/>
                      <a:headEnd type="none" w="med" len="med"/>
                      <a:tailEnd type="none" w="med" len="med"/>
                    </a:lnL>
                    <a:lnR w="38100" cap="flat" cmpd="sng" algn="ctr">
                      <a:solidFill>
                        <a:srgbClr val="F2F4F5"/>
                      </a:solidFill>
                      <a:prstDash val="solid"/>
                      <a:round/>
                      <a:headEnd type="none" w="med" len="med"/>
                      <a:tailEnd type="none" w="med" len="med"/>
                    </a:lnR>
                    <a:lnT w="38100" cap="flat" cmpd="sng" algn="ctr">
                      <a:solidFill>
                        <a:srgbClr val="F2F4F5"/>
                      </a:solidFill>
                      <a:prstDash val="solid"/>
                      <a:round/>
                      <a:headEnd type="none" w="med" len="med"/>
                      <a:tailEnd type="none" w="med" len="med"/>
                    </a:lnT>
                    <a:lnB w="38100" cap="flat" cmpd="sng" algn="ctr">
                      <a:solidFill>
                        <a:srgbClr val="F2F4F5"/>
                      </a:solidFill>
                      <a:prstDash val="solid"/>
                      <a:round/>
                      <a:headEnd type="none" w="med" len="med"/>
                      <a:tailEnd type="none" w="med" len="med"/>
                    </a:lnB>
                  </a:tcPr>
                </a:tc>
                <a:extLst>
                  <a:ext uri="{0D108BD9-81ED-4DB2-BD59-A6C34878D82A}">
                    <a16:rowId xmlns:a16="http://schemas.microsoft.com/office/drawing/2014/main" val="10002"/>
                  </a:ext>
                </a:extLst>
              </a:tr>
              <a:tr h="2171566">
                <a:tc>
                  <a:txBody>
                    <a:bodyPr/>
                    <a:lstStyle/>
                    <a:p>
                      <a:pPr algn="l">
                        <a:lnSpc>
                          <a:spcPts val="4479"/>
                        </a:lnSpc>
                        <a:defRPr/>
                      </a:pPr>
                      <a:endParaRPr lang="en-US" sz="1100"/>
                    </a:p>
                    <a:p>
                      <a:pPr>
                        <a:lnSpc>
                          <a:spcPts val="4479"/>
                        </a:lnSpc>
                      </a:pPr>
                      <a:r>
                        <a:rPr lang="en-US" sz="3199">
                          <a:solidFill>
                            <a:srgbClr val="000000"/>
                          </a:solidFill>
                          <a:latin typeface="Times New Roman Bold"/>
                        </a:rPr>
                        <a:t>  4. Tạo bài viết</a:t>
                      </a:r>
                    </a:p>
                    <a:p>
                      <a:pPr>
                        <a:lnSpc>
                          <a:spcPts val="4479"/>
                        </a:lnSpc>
                      </a:pPr>
                      <a:r>
                        <a:rPr lang="en-US" sz="3199">
                          <a:solidFill>
                            <a:srgbClr val="000000"/>
                          </a:solidFill>
                          <a:latin typeface="Times New Roman Bold"/>
                        </a:rPr>
                        <a:t>  </a:t>
                      </a:r>
                    </a:p>
                  </a:txBody>
                  <a:tcPr marL="190500" marR="190500" marT="190500" marB="190500" anchor="ctr">
                    <a:lnL w="38100" cap="flat" cmpd="sng" algn="ctr">
                      <a:solidFill>
                        <a:srgbClr val="F2F4F5"/>
                      </a:solidFill>
                      <a:prstDash val="solid"/>
                      <a:round/>
                      <a:headEnd type="none" w="med" len="med"/>
                      <a:tailEnd type="none" w="med" len="med"/>
                    </a:lnL>
                    <a:lnR w="38100" cap="flat" cmpd="sng" algn="ctr">
                      <a:solidFill>
                        <a:srgbClr val="F2F4F5"/>
                      </a:solidFill>
                      <a:prstDash val="solid"/>
                      <a:round/>
                      <a:headEnd type="none" w="med" len="med"/>
                      <a:tailEnd type="none" w="med" len="med"/>
                    </a:lnR>
                    <a:lnT w="38100" cap="flat" cmpd="sng" algn="ctr">
                      <a:solidFill>
                        <a:srgbClr val="F2F4F5"/>
                      </a:solidFill>
                      <a:prstDash val="solid"/>
                      <a:round/>
                      <a:headEnd type="none" w="med" len="med"/>
                      <a:tailEnd type="none" w="med" len="med"/>
                    </a:lnT>
                    <a:lnB w="38100" cap="flat" cmpd="sng" algn="ctr">
                      <a:solidFill>
                        <a:srgbClr val="F2F4F5"/>
                      </a:solidFill>
                      <a:prstDash val="solid"/>
                      <a:round/>
                      <a:headEnd type="none" w="med" len="med"/>
                      <a:tailEnd type="none" w="med" len="med"/>
                    </a:lnB>
                  </a:tcPr>
                </a:tc>
                <a:tc>
                  <a:txBody>
                    <a:bodyPr/>
                    <a:lstStyle/>
                    <a:p>
                      <a:pPr algn="l">
                        <a:lnSpc>
                          <a:spcPts val="4479"/>
                        </a:lnSpc>
                        <a:defRPr/>
                      </a:pPr>
                      <a:endParaRPr lang="en-US" sz="1100"/>
                    </a:p>
                    <a:p>
                      <a:pPr>
                        <a:lnSpc>
                          <a:spcPts val="4479"/>
                        </a:lnSpc>
                      </a:pPr>
                      <a:r>
                        <a:rPr lang="en-US" sz="3199">
                          <a:solidFill>
                            <a:srgbClr val="000000"/>
                          </a:solidFill>
                          <a:latin typeface="Times New Roman Bold"/>
                        </a:rPr>
                        <a:t>  8. Phân quyền</a:t>
                      </a:r>
                    </a:p>
                    <a:p>
                      <a:pPr>
                        <a:lnSpc>
                          <a:spcPts val="4479"/>
                        </a:lnSpc>
                      </a:pPr>
                      <a:r>
                        <a:rPr lang="en-US" sz="3199">
                          <a:solidFill>
                            <a:srgbClr val="000000"/>
                          </a:solidFill>
                          <a:latin typeface="Times New Roman Bold"/>
                        </a:rPr>
                        <a:t>  </a:t>
                      </a:r>
                    </a:p>
                  </a:txBody>
                  <a:tcPr marL="190500" marR="190500" marT="190500" marB="190500" anchor="ctr">
                    <a:lnL w="38100" cap="flat" cmpd="sng" algn="ctr">
                      <a:solidFill>
                        <a:srgbClr val="F2F4F5"/>
                      </a:solidFill>
                      <a:prstDash val="solid"/>
                      <a:round/>
                      <a:headEnd type="none" w="med" len="med"/>
                      <a:tailEnd type="none" w="med" len="med"/>
                    </a:lnL>
                    <a:lnR w="38100" cap="flat" cmpd="sng" algn="ctr">
                      <a:solidFill>
                        <a:srgbClr val="F2F4F5"/>
                      </a:solidFill>
                      <a:prstDash val="solid"/>
                      <a:round/>
                      <a:headEnd type="none" w="med" len="med"/>
                      <a:tailEnd type="none" w="med" len="med"/>
                    </a:lnR>
                    <a:lnT w="38100" cap="flat" cmpd="sng" algn="ctr">
                      <a:solidFill>
                        <a:srgbClr val="F2F4F5"/>
                      </a:solidFill>
                      <a:prstDash val="solid"/>
                      <a:round/>
                      <a:headEnd type="none" w="med" len="med"/>
                      <a:tailEnd type="none" w="med" len="med"/>
                    </a:lnT>
                    <a:lnB w="38100" cap="flat" cmpd="sng" algn="ctr">
                      <a:solidFill>
                        <a:srgbClr val="F2F4F5"/>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3" name="TextBox 13"/>
          <p:cNvSpPr txBox="1"/>
          <p:nvPr/>
        </p:nvSpPr>
        <p:spPr>
          <a:xfrm>
            <a:off x="362387" y="205570"/>
            <a:ext cx="11552977" cy="880172"/>
          </a:xfrm>
          <a:prstGeom prst="rect">
            <a:avLst/>
          </a:prstGeom>
        </p:spPr>
        <p:txBody>
          <a:bodyPr lIns="0" tIns="0" rIns="0" bIns="0" rtlCol="0" anchor="t">
            <a:spAutoFit/>
          </a:bodyPr>
          <a:lstStyle/>
          <a:p>
            <a:pPr>
              <a:lnSpc>
                <a:spcPts val="7241"/>
              </a:lnSpc>
            </a:pPr>
            <a:r>
              <a:rPr lang="en-US" sz="5247" spc="278">
                <a:solidFill>
                  <a:srgbClr val="231F20"/>
                </a:solidFill>
                <a:latin typeface="Oswald Bold"/>
              </a:rPr>
              <a:t> 1.2. CHỨC NĂNG TỔNG QUÁT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87923">
            <a:off x="11001562" y="-10238504"/>
            <a:ext cx="13877001" cy="14239459"/>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87923">
            <a:off x="-2452319" y="7392815"/>
            <a:ext cx="15180957" cy="15577475"/>
          </a:xfrm>
          <a:prstGeom prst="rect">
            <a:avLst/>
          </a:prstGeom>
        </p:spPr>
      </p:pic>
      <p:pic>
        <p:nvPicPr>
          <p:cNvPr id="5" name="Picture 5"/>
          <p:cNvPicPr>
            <a:picLocks noChangeAspect="1"/>
          </p:cNvPicPr>
          <p:nvPr/>
        </p:nvPicPr>
        <p:blipFill>
          <a:blip r:embed="rId5"/>
          <a:srcRect/>
          <a:stretch>
            <a:fillRect/>
          </a:stretch>
        </p:blipFill>
        <p:spPr>
          <a:xfrm>
            <a:off x="0" y="1039838"/>
            <a:ext cx="8284350" cy="4351085"/>
          </a:xfrm>
          <a:prstGeom prst="rect">
            <a:avLst/>
          </a:prstGeom>
        </p:spPr>
      </p:pic>
      <p:pic>
        <p:nvPicPr>
          <p:cNvPr id="6" name="Picture 6"/>
          <p:cNvPicPr>
            <a:picLocks noChangeAspect="1"/>
          </p:cNvPicPr>
          <p:nvPr/>
        </p:nvPicPr>
        <p:blipFill>
          <a:blip r:embed="rId6"/>
          <a:srcRect t="4172" b="2190"/>
          <a:stretch>
            <a:fillRect/>
          </a:stretch>
        </p:blipFill>
        <p:spPr>
          <a:xfrm>
            <a:off x="9413167" y="5143500"/>
            <a:ext cx="8874833" cy="5112811"/>
          </a:xfrm>
          <a:prstGeom prst="rect">
            <a:avLst/>
          </a:prstGeom>
        </p:spPr>
      </p:pic>
      <p:sp>
        <p:nvSpPr>
          <p:cNvPr id="7" name="TextBox 7"/>
          <p:cNvSpPr txBox="1"/>
          <p:nvPr/>
        </p:nvSpPr>
        <p:spPr>
          <a:xfrm>
            <a:off x="0" y="5479898"/>
            <a:ext cx="8366337" cy="407819"/>
          </a:xfrm>
          <a:prstGeom prst="rect">
            <a:avLst/>
          </a:prstGeom>
        </p:spPr>
        <p:txBody>
          <a:bodyPr lIns="0" tIns="0" rIns="0" bIns="0" rtlCol="0" anchor="t">
            <a:spAutoFit/>
          </a:bodyPr>
          <a:lstStyle/>
          <a:p>
            <a:pPr>
              <a:lnSpc>
                <a:spcPts val="3246"/>
              </a:lnSpc>
            </a:pPr>
            <a:r>
              <a:rPr lang="en-US" sz="2319">
                <a:solidFill>
                  <a:srgbClr val="000000"/>
                </a:solidFill>
                <a:latin typeface="DejaVu Serif Bold"/>
              </a:rPr>
              <a:t>Biểu đồ usecase thể hiện các chức năng của user</a:t>
            </a:r>
          </a:p>
        </p:txBody>
      </p:sp>
      <p:sp>
        <p:nvSpPr>
          <p:cNvPr id="8" name="TextBox 8"/>
          <p:cNvSpPr txBox="1"/>
          <p:nvPr/>
        </p:nvSpPr>
        <p:spPr>
          <a:xfrm>
            <a:off x="9413167" y="4429582"/>
            <a:ext cx="8699003" cy="407819"/>
          </a:xfrm>
          <a:prstGeom prst="rect">
            <a:avLst/>
          </a:prstGeom>
        </p:spPr>
        <p:txBody>
          <a:bodyPr lIns="0" tIns="0" rIns="0" bIns="0" rtlCol="0" anchor="t">
            <a:spAutoFit/>
          </a:bodyPr>
          <a:lstStyle/>
          <a:p>
            <a:pPr>
              <a:lnSpc>
                <a:spcPts val="3246"/>
              </a:lnSpc>
            </a:pPr>
            <a:r>
              <a:rPr lang="en-US" sz="2319">
                <a:solidFill>
                  <a:srgbClr val="000000"/>
                </a:solidFill>
                <a:latin typeface="DejaVu Serif Bold"/>
              </a:rPr>
              <a:t>Biểu đồ usecase thể hiện các chức năng của Admin</a:t>
            </a:r>
          </a:p>
        </p:txBody>
      </p:sp>
      <p:sp>
        <p:nvSpPr>
          <p:cNvPr id="9" name="TextBox 9"/>
          <p:cNvSpPr txBox="1"/>
          <p:nvPr/>
        </p:nvSpPr>
        <p:spPr>
          <a:xfrm>
            <a:off x="0" y="264318"/>
            <a:ext cx="13037186" cy="629393"/>
          </a:xfrm>
          <a:prstGeom prst="rect">
            <a:avLst/>
          </a:prstGeom>
        </p:spPr>
        <p:txBody>
          <a:bodyPr lIns="0" tIns="0" rIns="0" bIns="0" rtlCol="0" anchor="t">
            <a:spAutoFit/>
          </a:bodyPr>
          <a:lstStyle/>
          <a:p>
            <a:pPr>
              <a:lnSpc>
                <a:spcPts val="5130"/>
              </a:lnSpc>
            </a:pPr>
            <a:r>
              <a:rPr lang="en-US" sz="3717" spc="364">
                <a:solidFill>
                  <a:srgbClr val="000000"/>
                </a:solidFill>
                <a:latin typeface="Oswald Bold"/>
              </a:rPr>
              <a:t>1.3. BIỂU ĐỒ SỬ DỤNG TRƯỜNG HỢP SỬ DỤNG USECASE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69367" y="-10264537"/>
            <a:ext cx="15841853" cy="16255633"/>
          </a:xfrm>
          <a:prstGeom prst="rect">
            <a:avLst/>
          </a:prstGeom>
        </p:spPr>
      </p:pic>
      <p:sp>
        <p:nvSpPr>
          <p:cNvPr id="3" name="TextBox 3"/>
          <p:cNvSpPr txBox="1"/>
          <p:nvPr/>
        </p:nvSpPr>
        <p:spPr>
          <a:xfrm>
            <a:off x="4113322" y="895350"/>
            <a:ext cx="10632754" cy="1391230"/>
          </a:xfrm>
          <a:prstGeom prst="rect">
            <a:avLst/>
          </a:prstGeom>
        </p:spPr>
        <p:txBody>
          <a:bodyPr lIns="0" tIns="0" rIns="0" bIns="0" rtlCol="0" anchor="t">
            <a:spAutoFit/>
          </a:bodyPr>
          <a:lstStyle/>
          <a:p>
            <a:pPr>
              <a:lnSpc>
                <a:spcPts val="11465"/>
              </a:lnSpc>
            </a:pPr>
            <a:r>
              <a:rPr lang="en-US" sz="8307" spc="814">
                <a:solidFill>
                  <a:srgbClr val="FFFFFF"/>
                </a:solidFill>
                <a:latin typeface="Oswald Bold"/>
              </a:rPr>
              <a:t>PHẦN 2: HIỆN THỰC</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48856" y="-4435758"/>
            <a:ext cx="15841853" cy="16255633"/>
          </a:xfrm>
          <a:prstGeom prst="rect">
            <a:avLst/>
          </a:prstGeom>
        </p:spPr>
      </p:pic>
      <p:pic>
        <p:nvPicPr>
          <p:cNvPr id="5" name="Picture 5"/>
          <p:cNvPicPr>
            <a:picLocks noChangeAspect="1"/>
          </p:cNvPicPr>
          <p:nvPr/>
        </p:nvPicPr>
        <p:blipFill>
          <a:blip r:embed="rId4"/>
          <a:srcRect r="9628"/>
          <a:stretch>
            <a:fillRect/>
          </a:stretch>
        </p:blipFill>
        <p:spPr>
          <a:xfrm>
            <a:off x="0" y="7056652"/>
            <a:ext cx="5196339" cy="3219987"/>
          </a:xfrm>
          <a:prstGeom prst="rect">
            <a:avLst/>
          </a:prstGeom>
        </p:spPr>
      </p:pic>
      <p:pic>
        <p:nvPicPr>
          <p:cNvPr id="6" name="Picture 6"/>
          <p:cNvPicPr>
            <a:picLocks noChangeAspect="1"/>
          </p:cNvPicPr>
          <p:nvPr/>
        </p:nvPicPr>
        <p:blipFill>
          <a:blip r:embed="rId5"/>
          <a:srcRect/>
          <a:stretch>
            <a:fillRect/>
          </a:stretch>
        </p:blipFill>
        <p:spPr>
          <a:xfrm>
            <a:off x="5857235" y="5143500"/>
            <a:ext cx="4937594" cy="3809420"/>
          </a:xfrm>
          <a:prstGeom prst="rect">
            <a:avLst/>
          </a:prstGeom>
        </p:spPr>
      </p:pic>
      <p:pic>
        <p:nvPicPr>
          <p:cNvPr id="7" name="Picture 7"/>
          <p:cNvPicPr>
            <a:picLocks noChangeAspect="1"/>
          </p:cNvPicPr>
          <p:nvPr/>
        </p:nvPicPr>
        <p:blipFill>
          <a:blip r:embed="rId6"/>
          <a:srcRect/>
          <a:stretch>
            <a:fillRect/>
          </a:stretch>
        </p:blipFill>
        <p:spPr>
          <a:xfrm>
            <a:off x="11662879" y="2901900"/>
            <a:ext cx="5096346" cy="3826304"/>
          </a:xfrm>
          <a:prstGeom prst="rect">
            <a:avLst/>
          </a:prstGeom>
        </p:spPr>
      </p:pic>
      <p:sp>
        <p:nvSpPr>
          <p:cNvPr id="8" name="TextBox 8"/>
          <p:cNvSpPr txBox="1"/>
          <p:nvPr/>
        </p:nvSpPr>
        <p:spPr>
          <a:xfrm>
            <a:off x="3104747" y="3644433"/>
            <a:ext cx="10951206" cy="1499067"/>
          </a:xfrm>
          <a:prstGeom prst="rect">
            <a:avLst/>
          </a:prstGeom>
        </p:spPr>
        <p:txBody>
          <a:bodyPr lIns="0" tIns="0" rIns="0" bIns="0" rtlCol="0" anchor="t">
            <a:spAutoFit/>
          </a:bodyPr>
          <a:lstStyle/>
          <a:p>
            <a:pPr>
              <a:lnSpc>
                <a:spcPts val="3999"/>
              </a:lnSpc>
            </a:pPr>
            <a:r>
              <a:rPr lang="en-US" sz="2898" spc="284">
                <a:solidFill>
                  <a:srgbClr val="F5FFF5"/>
                </a:solidFill>
                <a:latin typeface="DM Sans"/>
              </a:rPr>
              <a:t>Công nghệ thư viện sử dụng</a:t>
            </a:r>
          </a:p>
          <a:p>
            <a:pPr>
              <a:lnSpc>
                <a:spcPts val="3999"/>
              </a:lnSpc>
            </a:pPr>
            <a:r>
              <a:rPr lang="en-US" sz="2898" spc="284">
                <a:solidFill>
                  <a:srgbClr val="F5FFF5"/>
                </a:solidFill>
                <a:latin typeface="DM Sans"/>
              </a:rPr>
              <a:t>- Django, bootstrap5, html, css</a:t>
            </a:r>
          </a:p>
          <a:p>
            <a:pPr algn="l">
              <a:lnSpc>
                <a:spcPts val="3999"/>
              </a:lnSpc>
            </a:pPr>
            <a:endParaRPr lang="en-US" sz="2898" spc="284">
              <a:solidFill>
                <a:srgbClr val="F5FFF5"/>
              </a:solidFill>
              <a:latin typeface="DM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761</Words>
  <Application>Microsoft Office PowerPoint</Application>
  <PresentationFormat>Custom</PresentationFormat>
  <Paragraphs>102</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Montserrat Classic Bold</vt:lpstr>
      <vt:lpstr>Oswald Bold</vt:lpstr>
      <vt:lpstr>DejaVu Serif Bold</vt:lpstr>
      <vt:lpstr>Times New Roman Bold</vt:lpstr>
      <vt:lpstr>Arial</vt:lpstr>
      <vt:lpstr>Calibri</vt:lpstr>
      <vt:lpstr>DM Sans Bold</vt:lpstr>
      <vt:lpstr>DM Sans</vt:lpstr>
      <vt:lpstr>Times New Roman Bold Italics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dc:title>
  <dc:creator>Trần Quốc Khánh</dc:creator>
  <cp:lastModifiedBy>Trần Quốc Khánh</cp:lastModifiedBy>
  <cp:revision>6</cp:revision>
  <dcterms:created xsi:type="dcterms:W3CDTF">2006-08-16T00:00:00Z</dcterms:created>
  <dcterms:modified xsi:type="dcterms:W3CDTF">2023-05-30T00:51:11Z</dcterms:modified>
  <dc:identifier>DAFkTHX-Li0</dc:identifier>
</cp:coreProperties>
</file>